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322" r:id="rId5"/>
    <p:sldId id="324" r:id="rId6"/>
    <p:sldId id="323" r:id="rId7"/>
    <p:sldId id="321" r:id="rId8"/>
    <p:sldId id="325" r:id="rId9"/>
    <p:sldId id="351" r:id="rId10"/>
    <p:sldId id="327" r:id="rId11"/>
    <p:sldId id="356" r:id="rId12"/>
    <p:sldId id="371" r:id="rId13"/>
    <p:sldId id="341" r:id="rId14"/>
    <p:sldId id="328" r:id="rId15"/>
    <p:sldId id="348" r:id="rId16"/>
    <p:sldId id="344" r:id="rId17"/>
    <p:sldId id="338" r:id="rId18"/>
    <p:sldId id="360" r:id="rId19"/>
    <p:sldId id="358" r:id="rId20"/>
    <p:sldId id="365" r:id="rId21"/>
    <p:sldId id="368" r:id="rId22"/>
    <p:sldId id="362" r:id="rId23"/>
    <p:sldId id="370" r:id="rId24"/>
    <p:sldId id="373" r:id="rId25"/>
    <p:sldId id="31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13888B"/>
    <a:srgbClr val="062021"/>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3" autoAdjust="0"/>
    <p:restoredTop sz="78804" autoAdjust="0"/>
  </p:normalViewPr>
  <p:slideViewPr>
    <p:cSldViewPr snapToGrid="0">
      <p:cViewPr varScale="1">
        <p:scale>
          <a:sx n="97" d="100"/>
          <a:sy n="97" d="100"/>
        </p:scale>
        <p:origin x="954" y="84"/>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HOME-Research\LLM%20and%20narratives\tesfiles\Analysis\Evalua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Sheet4!$P$3</c:f>
              <c:strCache>
                <c:ptCount val="1"/>
                <c:pt idx="0">
                  <c:v>ChatGPT</c:v>
                </c:pt>
              </c:strCache>
            </c:strRef>
          </c:tx>
          <c:spPr>
            <a:solidFill>
              <a:schemeClr val="accent2">
                <a:lumMod val="50000"/>
              </a:schemeClr>
            </a:solidFill>
            <a:ln>
              <a:noFill/>
            </a:ln>
            <a:effectLst/>
          </c:spPr>
          <c:invertIfNegative val="0"/>
          <c:cat>
            <c:strRef>
              <c:f>Sheet4!$O$4:$O$9</c:f>
              <c:strCache>
                <c:ptCount val="6"/>
                <c:pt idx="1">
                  <c:v>Entities</c:v>
                </c:pt>
                <c:pt idx="2">
                  <c:v>Events</c:v>
                </c:pt>
                <c:pt idx="3">
                  <c:v>Temporal</c:v>
                </c:pt>
                <c:pt idx="4">
                  <c:v>Timeline</c:v>
                </c:pt>
                <c:pt idx="5">
                  <c:v>Date Conversion</c:v>
                </c:pt>
              </c:strCache>
            </c:strRef>
          </c:cat>
          <c:val>
            <c:numRef>
              <c:f>Sheet4!$P$4:$P$9</c:f>
              <c:numCache>
                <c:formatCode>0%</c:formatCode>
                <c:ptCount val="6"/>
                <c:pt idx="1">
                  <c:v>0.88888888888888884</c:v>
                </c:pt>
                <c:pt idx="2">
                  <c:v>0.97674418604651159</c:v>
                </c:pt>
                <c:pt idx="3">
                  <c:v>1</c:v>
                </c:pt>
                <c:pt idx="4">
                  <c:v>0.93023255813953487</c:v>
                </c:pt>
                <c:pt idx="5">
                  <c:v>0.5</c:v>
                </c:pt>
              </c:numCache>
            </c:numRef>
          </c:val>
          <c:extLst>
            <c:ext xmlns:c16="http://schemas.microsoft.com/office/drawing/2014/chart" uri="{C3380CC4-5D6E-409C-BE32-E72D297353CC}">
              <c16:uniqueId val="{00000000-9DD9-42D0-8713-BD9303800321}"/>
            </c:ext>
          </c:extLst>
        </c:ser>
        <c:ser>
          <c:idx val="1"/>
          <c:order val="1"/>
          <c:tx>
            <c:strRef>
              <c:f>Sheet4!$Q$3</c:f>
              <c:strCache>
                <c:ptCount val="1"/>
                <c:pt idx="0">
                  <c:v>Deepseek</c:v>
                </c:pt>
              </c:strCache>
            </c:strRef>
          </c:tx>
          <c:spPr>
            <a:solidFill>
              <a:schemeClr val="accent2"/>
            </a:solidFill>
            <a:ln>
              <a:noFill/>
            </a:ln>
            <a:effectLst/>
          </c:spPr>
          <c:invertIfNegative val="0"/>
          <c:cat>
            <c:strRef>
              <c:f>Sheet4!$O$4:$O$9</c:f>
              <c:strCache>
                <c:ptCount val="6"/>
                <c:pt idx="1">
                  <c:v>Entities</c:v>
                </c:pt>
                <c:pt idx="2">
                  <c:v>Events</c:v>
                </c:pt>
                <c:pt idx="3">
                  <c:v>Temporal</c:v>
                </c:pt>
                <c:pt idx="4">
                  <c:v>Timeline</c:v>
                </c:pt>
                <c:pt idx="5">
                  <c:v>Date Conversion</c:v>
                </c:pt>
              </c:strCache>
            </c:strRef>
          </c:cat>
          <c:val>
            <c:numRef>
              <c:f>Sheet4!$Q$4:$Q$9</c:f>
              <c:numCache>
                <c:formatCode>0%</c:formatCode>
                <c:ptCount val="6"/>
                <c:pt idx="1">
                  <c:v>0.91666666666666663</c:v>
                </c:pt>
                <c:pt idx="2">
                  <c:v>0.93023255813953487</c:v>
                </c:pt>
                <c:pt idx="3">
                  <c:v>0.97560975609756095</c:v>
                </c:pt>
                <c:pt idx="4">
                  <c:v>0.88372093023255816</c:v>
                </c:pt>
                <c:pt idx="5">
                  <c:v>0.5</c:v>
                </c:pt>
              </c:numCache>
            </c:numRef>
          </c:val>
          <c:extLst>
            <c:ext xmlns:c16="http://schemas.microsoft.com/office/drawing/2014/chart" uri="{C3380CC4-5D6E-409C-BE32-E72D297353CC}">
              <c16:uniqueId val="{00000001-9DD9-42D0-8713-BD9303800321}"/>
            </c:ext>
          </c:extLst>
        </c:ser>
        <c:ser>
          <c:idx val="2"/>
          <c:order val="2"/>
          <c:tx>
            <c:strRef>
              <c:f>Sheet4!$R$3</c:f>
              <c:strCache>
                <c:ptCount val="1"/>
                <c:pt idx="0">
                  <c:v>Llama</c:v>
                </c:pt>
              </c:strCache>
            </c:strRef>
          </c:tx>
          <c:spPr>
            <a:solidFill>
              <a:schemeClr val="accent4">
                <a:lumMod val="60000"/>
                <a:lumOff val="40000"/>
              </a:schemeClr>
            </a:solidFill>
            <a:ln>
              <a:noFill/>
            </a:ln>
            <a:effectLst/>
          </c:spPr>
          <c:invertIfNegative val="0"/>
          <c:cat>
            <c:strRef>
              <c:f>Sheet4!$O$4:$O$9</c:f>
              <c:strCache>
                <c:ptCount val="6"/>
                <c:pt idx="1">
                  <c:v>Entities</c:v>
                </c:pt>
                <c:pt idx="2">
                  <c:v>Events</c:v>
                </c:pt>
                <c:pt idx="3">
                  <c:v>Temporal</c:v>
                </c:pt>
                <c:pt idx="4">
                  <c:v>Timeline</c:v>
                </c:pt>
                <c:pt idx="5">
                  <c:v>Date Conversion</c:v>
                </c:pt>
              </c:strCache>
            </c:strRef>
          </c:cat>
          <c:val>
            <c:numRef>
              <c:f>Sheet4!$R$4:$R$9</c:f>
              <c:numCache>
                <c:formatCode>0%</c:formatCode>
                <c:ptCount val="6"/>
                <c:pt idx="1">
                  <c:v>0.66666666666666663</c:v>
                </c:pt>
                <c:pt idx="2">
                  <c:v>0.93023255813953487</c:v>
                </c:pt>
                <c:pt idx="3">
                  <c:v>0.90243902439024393</c:v>
                </c:pt>
                <c:pt idx="4">
                  <c:v>0.65116279069767447</c:v>
                </c:pt>
                <c:pt idx="5">
                  <c:v>0.66666666666666663</c:v>
                </c:pt>
              </c:numCache>
            </c:numRef>
          </c:val>
          <c:extLst>
            <c:ext xmlns:c16="http://schemas.microsoft.com/office/drawing/2014/chart" uri="{C3380CC4-5D6E-409C-BE32-E72D297353CC}">
              <c16:uniqueId val="{00000002-9DD9-42D0-8713-BD9303800321}"/>
            </c:ext>
          </c:extLst>
        </c:ser>
        <c:dLbls>
          <c:showLegendKey val="0"/>
          <c:showVal val="0"/>
          <c:showCatName val="0"/>
          <c:showSerName val="0"/>
          <c:showPercent val="0"/>
          <c:showBubbleSize val="0"/>
        </c:dLbls>
        <c:gapWidth val="219"/>
        <c:overlap val="-27"/>
        <c:axId val="92848575"/>
        <c:axId val="92849055"/>
      </c:barChart>
      <c:catAx>
        <c:axId val="92848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2849055"/>
        <c:crosses val="autoZero"/>
        <c:auto val="1"/>
        <c:lblAlgn val="ctr"/>
        <c:lblOffset val="100"/>
        <c:noMultiLvlLbl val="0"/>
      </c:catAx>
      <c:valAx>
        <c:axId val="9284905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92848575"/>
        <c:crosses val="autoZero"/>
        <c:crossBetween val="between"/>
      </c:valAx>
      <c:spPr>
        <a:noFill/>
        <a:ln>
          <a:noFill/>
        </a:ln>
        <a:effectLst/>
      </c:spPr>
    </c:plotArea>
    <c:legend>
      <c:legendPos val="b"/>
      <c:overlay val="0"/>
      <c:spPr>
        <a:noFill/>
        <a:ln>
          <a:solidFill>
            <a:schemeClr val="tx2"/>
          </a:solid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F85A20-0EDA-4BEA-829A-9C46F6A97E5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E6A6009-74C4-4672-9667-31F64AB2CFEF}">
      <dgm:prSet/>
      <dgm:spPr/>
      <dgm:t>
        <a:bodyPr/>
        <a:lstStyle/>
        <a:p>
          <a:pPr>
            <a:lnSpc>
              <a:spcPct val="100000"/>
            </a:lnSpc>
          </a:pPr>
          <a:r>
            <a:rPr lang="en-US" b="1" dirty="0"/>
            <a:t>Few-shot Prompting: </a:t>
          </a:r>
          <a:r>
            <a:rPr lang="en-US" b="0" dirty="0"/>
            <a:t>Provide 2-5 examples in the prompt for the specific challenging task to improve.</a:t>
          </a:r>
          <a:endParaRPr lang="en-US" b="1" dirty="0"/>
        </a:p>
      </dgm:t>
    </dgm:pt>
    <dgm:pt modelId="{9ECE616C-8289-4B72-9DF1-6CCC2A37AB83}" type="parTrans" cxnId="{AF092C62-3769-43FE-9E0B-EA8F737C9EF9}">
      <dgm:prSet/>
      <dgm:spPr/>
      <dgm:t>
        <a:bodyPr/>
        <a:lstStyle/>
        <a:p>
          <a:endParaRPr lang="en-US"/>
        </a:p>
      </dgm:t>
    </dgm:pt>
    <dgm:pt modelId="{E16F68CF-29EB-45E4-A80E-1F09C4F8E8CB}" type="sibTrans" cxnId="{AF092C62-3769-43FE-9E0B-EA8F737C9EF9}">
      <dgm:prSet/>
      <dgm:spPr/>
      <dgm:t>
        <a:bodyPr/>
        <a:lstStyle/>
        <a:p>
          <a:endParaRPr lang="en-US"/>
        </a:p>
      </dgm:t>
    </dgm:pt>
    <dgm:pt modelId="{5168EB75-3560-48D7-93D1-9046D6F8473A}">
      <dgm:prSet/>
      <dgm:spPr/>
      <dgm:t>
        <a:bodyPr/>
        <a:lstStyle/>
        <a:p>
          <a:pPr>
            <a:lnSpc>
              <a:spcPct val="100000"/>
            </a:lnSpc>
          </a:pPr>
          <a:r>
            <a:rPr lang="en-US" b="1" dirty="0"/>
            <a:t>Chain-of-Thought (</a:t>
          </a:r>
          <a:r>
            <a:rPr lang="en-US" b="1" dirty="0" err="1"/>
            <a:t>CoT</a:t>
          </a:r>
          <a:r>
            <a:rPr lang="en-US" b="1" dirty="0"/>
            <a:t>) reasoning: </a:t>
          </a:r>
          <a:r>
            <a:rPr lang="en-US" b="0" dirty="0"/>
            <a:t>E</a:t>
          </a:r>
          <a:r>
            <a:rPr lang="en-US" dirty="0"/>
            <a:t>ncourage the LLM to generate intermediate reasoning steps before arriving at the final answer, improving performance on complex tasks that require multi-step logic or inference.</a:t>
          </a:r>
        </a:p>
      </dgm:t>
    </dgm:pt>
    <dgm:pt modelId="{11CC67E4-81F2-4A6B-B00B-5FAF6AF5667F}" type="parTrans" cxnId="{222DD285-C0B8-4A8C-9257-770B66213395}">
      <dgm:prSet/>
      <dgm:spPr/>
      <dgm:t>
        <a:bodyPr/>
        <a:lstStyle/>
        <a:p>
          <a:endParaRPr lang="en-US"/>
        </a:p>
      </dgm:t>
    </dgm:pt>
    <dgm:pt modelId="{4EF4FDEF-7B8E-42DB-B6A4-E60D5A4960CB}" type="sibTrans" cxnId="{222DD285-C0B8-4A8C-9257-770B66213395}">
      <dgm:prSet/>
      <dgm:spPr/>
      <dgm:t>
        <a:bodyPr/>
        <a:lstStyle/>
        <a:p>
          <a:endParaRPr lang="en-US"/>
        </a:p>
      </dgm:t>
    </dgm:pt>
    <dgm:pt modelId="{88DAE0B2-0078-436B-8EE1-04F6DDA3E8D6}" type="pres">
      <dgm:prSet presAssocID="{79F85A20-0EDA-4BEA-829A-9C46F6A97E55}" presName="root" presStyleCnt="0">
        <dgm:presLayoutVars>
          <dgm:dir/>
          <dgm:resizeHandles val="exact"/>
        </dgm:presLayoutVars>
      </dgm:prSet>
      <dgm:spPr/>
    </dgm:pt>
    <dgm:pt modelId="{463254CB-EADD-4DEF-8833-A6019B58130F}" type="pres">
      <dgm:prSet presAssocID="{CE6A6009-74C4-4672-9667-31F64AB2CFEF}" presName="compNode" presStyleCnt="0"/>
      <dgm:spPr/>
    </dgm:pt>
    <dgm:pt modelId="{AF97F14E-A47D-439D-BAD5-26660A11D02F}" type="pres">
      <dgm:prSet presAssocID="{CE6A6009-74C4-4672-9667-31F64AB2CFEF}" presName="bgRect" presStyleLbl="bgShp" presStyleIdx="0" presStyleCnt="2"/>
      <dgm:spPr/>
    </dgm:pt>
    <dgm:pt modelId="{DA67BED6-1E41-4264-A300-81AF1983E8FB}" type="pres">
      <dgm:prSet presAssocID="{CE6A6009-74C4-4672-9667-31F64AB2CFE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Quotation Mark"/>
        </a:ext>
      </dgm:extLst>
    </dgm:pt>
    <dgm:pt modelId="{9E1039C3-9554-4391-93E1-00D91749ECAF}" type="pres">
      <dgm:prSet presAssocID="{CE6A6009-74C4-4672-9667-31F64AB2CFEF}" presName="spaceRect" presStyleCnt="0"/>
      <dgm:spPr/>
    </dgm:pt>
    <dgm:pt modelId="{7B811D45-3393-4466-AF4A-D148ED22CC6E}" type="pres">
      <dgm:prSet presAssocID="{CE6A6009-74C4-4672-9667-31F64AB2CFEF}" presName="parTx" presStyleLbl="revTx" presStyleIdx="0" presStyleCnt="2" custScaleX="113911">
        <dgm:presLayoutVars>
          <dgm:chMax val="0"/>
          <dgm:chPref val="0"/>
        </dgm:presLayoutVars>
      </dgm:prSet>
      <dgm:spPr/>
    </dgm:pt>
    <dgm:pt modelId="{1A4789FD-620D-4146-B9D4-7BA9104C2614}" type="pres">
      <dgm:prSet presAssocID="{E16F68CF-29EB-45E4-A80E-1F09C4F8E8CB}" presName="sibTrans" presStyleCnt="0"/>
      <dgm:spPr/>
    </dgm:pt>
    <dgm:pt modelId="{132A4D36-F04D-4351-870B-096D20D222AC}" type="pres">
      <dgm:prSet presAssocID="{5168EB75-3560-48D7-93D1-9046D6F8473A}" presName="compNode" presStyleCnt="0"/>
      <dgm:spPr/>
    </dgm:pt>
    <dgm:pt modelId="{5D4D90A0-14CC-43EC-9072-D755F382ED7D}" type="pres">
      <dgm:prSet presAssocID="{5168EB75-3560-48D7-93D1-9046D6F8473A}" presName="bgRect" presStyleLbl="bgShp" presStyleIdx="1" presStyleCnt="2"/>
      <dgm:spPr/>
    </dgm:pt>
    <dgm:pt modelId="{DA90EE71-FF15-45CB-89B3-E3F248D6353C}" type="pres">
      <dgm:prSet presAssocID="{5168EB75-3560-48D7-93D1-9046D6F8473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A00D41C-2767-4703-959B-F815763ADAB5}" type="pres">
      <dgm:prSet presAssocID="{5168EB75-3560-48D7-93D1-9046D6F8473A}" presName="spaceRect" presStyleCnt="0"/>
      <dgm:spPr/>
    </dgm:pt>
    <dgm:pt modelId="{BB98B901-12D9-4AE4-A80D-024BC5E0E365}" type="pres">
      <dgm:prSet presAssocID="{5168EB75-3560-48D7-93D1-9046D6F8473A}" presName="parTx" presStyleLbl="revTx" presStyleIdx="1" presStyleCnt="2" custScaleX="111733">
        <dgm:presLayoutVars>
          <dgm:chMax val="0"/>
          <dgm:chPref val="0"/>
        </dgm:presLayoutVars>
      </dgm:prSet>
      <dgm:spPr/>
    </dgm:pt>
  </dgm:ptLst>
  <dgm:cxnLst>
    <dgm:cxn modelId="{EE4F281D-1A88-4690-B31D-2CAF595FCFB4}" type="presOf" srcId="{79F85A20-0EDA-4BEA-829A-9C46F6A97E55}" destId="{88DAE0B2-0078-436B-8EE1-04F6DDA3E8D6}" srcOrd="0" destOrd="0" presId="urn:microsoft.com/office/officeart/2018/2/layout/IconVerticalSolidList"/>
    <dgm:cxn modelId="{600CE235-7F58-4250-876B-B622F29CD863}" type="presOf" srcId="{CE6A6009-74C4-4672-9667-31F64AB2CFEF}" destId="{7B811D45-3393-4466-AF4A-D148ED22CC6E}" srcOrd="0" destOrd="0" presId="urn:microsoft.com/office/officeart/2018/2/layout/IconVerticalSolidList"/>
    <dgm:cxn modelId="{AF092C62-3769-43FE-9E0B-EA8F737C9EF9}" srcId="{79F85A20-0EDA-4BEA-829A-9C46F6A97E55}" destId="{CE6A6009-74C4-4672-9667-31F64AB2CFEF}" srcOrd="0" destOrd="0" parTransId="{9ECE616C-8289-4B72-9DF1-6CCC2A37AB83}" sibTransId="{E16F68CF-29EB-45E4-A80E-1F09C4F8E8CB}"/>
    <dgm:cxn modelId="{222DD285-C0B8-4A8C-9257-770B66213395}" srcId="{79F85A20-0EDA-4BEA-829A-9C46F6A97E55}" destId="{5168EB75-3560-48D7-93D1-9046D6F8473A}" srcOrd="1" destOrd="0" parTransId="{11CC67E4-81F2-4A6B-B00B-5FAF6AF5667F}" sibTransId="{4EF4FDEF-7B8E-42DB-B6A4-E60D5A4960CB}"/>
    <dgm:cxn modelId="{B88FFEB6-700A-4464-88D7-03A6E365A5E1}" type="presOf" srcId="{5168EB75-3560-48D7-93D1-9046D6F8473A}" destId="{BB98B901-12D9-4AE4-A80D-024BC5E0E365}" srcOrd="0" destOrd="0" presId="urn:microsoft.com/office/officeart/2018/2/layout/IconVerticalSolidList"/>
    <dgm:cxn modelId="{43A5853D-66F1-4247-9E78-C726FFF93426}" type="presParOf" srcId="{88DAE0B2-0078-436B-8EE1-04F6DDA3E8D6}" destId="{463254CB-EADD-4DEF-8833-A6019B58130F}" srcOrd="0" destOrd="0" presId="urn:microsoft.com/office/officeart/2018/2/layout/IconVerticalSolidList"/>
    <dgm:cxn modelId="{CC430834-4555-463B-823E-9DC5DFA15106}" type="presParOf" srcId="{463254CB-EADD-4DEF-8833-A6019B58130F}" destId="{AF97F14E-A47D-439D-BAD5-26660A11D02F}" srcOrd="0" destOrd="0" presId="urn:microsoft.com/office/officeart/2018/2/layout/IconVerticalSolidList"/>
    <dgm:cxn modelId="{A9EB4D7C-51A3-47DF-8C39-4F983055282A}" type="presParOf" srcId="{463254CB-EADD-4DEF-8833-A6019B58130F}" destId="{DA67BED6-1E41-4264-A300-81AF1983E8FB}" srcOrd="1" destOrd="0" presId="urn:microsoft.com/office/officeart/2018/2/layout/IconVerticalSolidList"/>
    <dgm:cxn modelId="{64C8FC48-3FAA-481A-A98E-584FC93FB766}" type="presParOf" srcId="{463254CB-EADD-4DEF-8833-A6019B58130F}" destId="{9E1039C3-9554-4391-93E1-00D91749ECAF}" srcOrd="2" destOrd="0" presId="urn:microsoft.com/office/officeart/2018/2/layout/IconVerticalSolidList"/>
    <dgm:cxn modelId="{EBDEAE89-6059-4886-8CCE-AABE35E458CF}" type="presParOf" srcId="{463254CB-EADD-4DEF-8833-A6019B58130F}" destId="{7B811D45-3393-4466-AF4A-D148ED22CC6E}" srcOrd="3" destOrd="0" presId="urn:microsoft.com/office/officeart/2018/2/layout/IconVerticalSolidList"/>
    <dgm:cxn modelId="{10068B58-78E0-4ED9-8BE5-670485C2A371}" type="presParOf" srcId="{88DAE0B2-0078-436B-8EE1-04F6DDA3E8D6}" destId="{1A4789FD-620D-4146-B9D4-7BA9104C2614}" srcOrd="1" destOrd="0" presId="urn:microsoft.com/office/officeart/2018/2/layout/IconVerticalSolidList"/>
    <dgm:cxn modelId="{A42B0B62-632F-4462-9E12-70099A21B210}" type="presParOf" srcId="{88DAE0B2-0078-436B-8EE1-04F6DDA3E8D6}" destId="{132A4D36-F04D-4351-870B-096D20D222AC}" srcOrd="2" destOrd="0" presId="urn:microsoft.com/office/officeart/2018/2/layout/IconVerticalSolidList"/>
    <dgm:cxn modelId="{2C565CA1-E576-4D6E-8C5F-F69C94ED417D}" type="presParOf" srcId="{132A4D36-F04D-4351-870B-096D20D222AC}" destId="{5D4D90A0-14CC-43EC-9072-D755F382ED7D}" srcOrd="0" destOrd="0" presId="urn:microsoft.com/office/officeart/2018/2/layout/IconVerticalSolidList"/>
    <dgm:cxn modelId="{EC3EA92B-3E2D-4917-8A02-C73321D7687C}" type="presParOf" srcId="{132A4D36-F04D-4351-870B-096D20D222AC}" destId="{DA90EE71-FF15-45CB-89B3-E3F248D6353C}" srcOrd="1" destOrd="0" presId="urn:microsoft.com/office/officeart/2018/2/layout/IconVerticalSolidList"/>
    <dgm:cxn modelId="{FB7B67FF-B92E-4B84-A117-A97A3B301D07}" type="presParOf" srcId="{132A4D36-F04D-4351-870B-096D20D222AC}" destId="{EA00D41C-2767-4703-959B-F815763ADAB5}" srcOrd="2" destOrd="0" presId="urn:microsoft.com/office/officeart/2018/2/layout/IconVerticalSolidList"/>
    <dgm:cxn modelId="{0997DEC8-88A3-4AE2-8751-607AE79AA247}" type="presParOf" srcId="{132A4D36-F04D-4351-870B-096D20D222AC}" destId="{BB98B901-12D9-4AE4-A80D-024BC5E0E3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7F14E-A47D-439D-BAD5-26660A11D02F}">
      <dsp:nvSpPr>
        <dsp:cNvPr id="0" name=""/>
        <dsp:cNvSpPr/>
      </dsp:nvSpPr>
      <dsp:spPr>
        <a:xfrm>
          <a:off x="-121032" y="482489"/>
          <a:ext cx="5198297" cy="14219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67BED6-1E41-4264-A300-81AF1983E8FB}">
      <dsp:nvSpPr>
        <dsp:cNvPr id="0" name=""/>
        <dsp:cNvSpPr/>
      </dsp:nvSpPr>
      <dsp:spPr>
        <a:xfrm>
          <a:off x="309115" y="802433"/>
          <a:ext cx="783616" cy="7820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811D45-3393-4466-AF4A-D148ED22CC6E}">
      <dsp:nvSpPr>
        <dsp:cNvPr id="0" name=""/>
        <dsp:cNvSpPr/>
      </dsp:nvSpPr>
      <dsp:spPr>
        <a:xfrm>
          <a:off x="1275989" y="482489"/>
          <a:ext cx="4043339" cy="1423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39" tIns="150639" rIns="150639" bIns="150639" numCol="1" spcCol="1270" anchor="ctr" anchorCtr="0">
          <a:noAutofit/>
        </a:bodyPr>
        <a:lstStyle/>
        <a:p>
          <a:pPr marL="0" lvl="0" indent="0" algn="l" defTabSz="622300">
            <a:lnSpc>
              <a:spcPct val="100000"/>
            </a:lnSpc>
            <a:spcBef>
              <a:spcPct val="0"/>
            </a:spcBef>
            <a:spcAft>
              <a:spcPct val="35000"/>
            </a:spcAft>
            <a:buNone/>
          </a:pPr>
          <a:r>
            <a:rPr lang="en-US" sz="1400" b="1" kern="1200" dirty="0"/>
            <a:t>Few-shot Prompting: </a:t>
          </a:r>
          <a:r>
            <a:rPr lang="en-US" sz="1400" b="0" kern="1200" dirty="0"/>
            <a:t>Provide 2-5 examples in the prompt for the specific challenging task to improve.</a:t>
          </a:r>
          <a:endParaRPr lang="en-US" sz="1400" b="1" kern="1200" dirty="0"/>
        </a:p>
      </dsp:txBody>
      <dsp:txXfrm>
        <a:off x="1275989" y="482489"/>
        <a:ext cx="4043339" cy="1423365"/>
      </dsp:txXfrm>
    </dsp:sp>
    <dsp:sp modelId="{5D4D90A0-14CC-43EC-9072-D755F382ED7D}">
      <dsp:nvSpPr>
        <dsp:cNvPr id="0" name=""/>
        <dsp:cNvSpPr/>
      </dsp:nvSpPr>
      <dsp:spPr>
        <a:xfrm>
          <a:off x="-121032" y="2213608"/>
          <a:ext cx="5198297" cy="14219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90EE71-FF15-45CB-89B3-E3F248D6353C}">
      <dsp:nvSpPr>
        <dsp:cNvPr id="0" name=""/>
        <dsp:cNvSpPr/>
      </dsp:nvSpPr>
      <dsp:spPr>
        <a:xfrm>
          <a:off x="309115" y="2533553"/>
          <a:ext cx="783616" cy="7820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98B901-12D9-4AE4-A80D-024BC5E0E365}">
      <dsp:nvSpPr>
        <dsp:cNvPr id="0" name=""/>
        <dsp:cNvSpPr/>
      </dsp:nvSpPr>
      <dsp:spPr>
        <a:xfrm>
          <a:off x="1314643" y="2213608"/>
          <a:ext cx="3966030" cy="1423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639" tIns="150639" rIns="150639" bIns="150639" numCol="1" spcCol="1270" anchor="ctr" anchorCtr="0">
          <a:noAutofit/>
        </a:bodyPr>
        <a:lstStyle/>
        <a:p>
          <a:pPr marL="0" lvl="0" indent="0" algn="l" defTabSz="622300">
            <a:lnSpc>
              <a:spcPct val="100000"/>
            </a:lnSpc>
            <a:spcBef>
              <a:spcPct val="0"/>
            </a:spcBef>
            <a:spcAft>
              <a:spcPct val="35000"/>
            </a:spcAft>
            <a:buNone/>
          </a:pPr>
          <a:r>
            <a:rPr lang="en-US" sz="1400" b="1" kern="1200" dirty="0"/>
            <a:t>Chain-of-Thought (</a:t>
          </a:r>
          <a:r>
            <a:rPr lang="en-US" sz="1400" b="1" kern="1200" dirty="0" err="1"/>
            <a:t>CoT</a:t>
          </a:r>
          <a:r>
            <a:rPr lang="en-US" sz="1400" b="1" kern="1200" dirty="0"/>
            <a:t>) reasoning: </a:t>
          </a:r>
          <a:r>
            <a:rPr lang="en-US" sz="1400" b="0" kern="1200" dirty="0"/>
            <a:t>E</a:t>
          </a:r>
          <a:r>
            <a:rPr lang="en-US" sz="1400" kern="1200" dirty="0"/>
            <a:t>ncourage the LLM to generate intermediate reasoning steps before arriving at the final answer, improving performance on complex tasks that require multi-step logic or inference.</a:t>
          </a:r>
        </a:p>
      </dsp:txBody>
      <dsp:txXfrm>
        <a:off x="1314643" y="2213608"/>
        <a:ext cx="3966030" cy="14233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5/29/2025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5/29/2025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Why Narratives?</a:t>
            </a:r>
          </a:p>
          <a:p>
            <a:pPr>
              <a:buNone/>
            </a:pPr>
            <a:r>
              <a:rPr lang="en-US" dirty="0"/>
              <a:t>Narratives are foundational to human expression across cultures</a:t>
            </a:r>
          </a:p>
          <a:p>
            <a:pPr>
              <a:buFont typeface="Arial" panose="020B0604020202020204" pitchFamily="34" charset="0"/>
              <a:buChar char="•"/>
            </a:pPr>
            <a:r>
              <a:rPr lang="en-US" dirty="0"/>
              <a:t>Folktales, news, memoirs, podcasts, visual media</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1263613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Treats coordinated events as one also (esp. if purpose-driven)</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15</a:t>
            </a:fld>
            <a:endParaRPr lang="en-US" dirty="0"/>
          </a:p>
        </p:txBody>
      </p:sp>
    </p:spTree>
    <p:extLst>
      <p:ext uri="{BB962C8B-B14F-4D97-AF65-F5344CB8AC3E}">
        <p14:creationId xmlns:p14="http://schemas.microsoft.com/office/powerpoint/2010/main" val="3511644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8CB3E-2FA3-EEF0-BC85-8F502DD29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75BB5-BF99-AF04-B096-884BD8677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4D80F-0C9D-25AC-81BA-69174C8D81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Treats coordinated events as one also (esp. if purpose-driven)</a:t>
            </a:r>
          </a:p>
          <a:p>
            <a:endParaRPr lang="en-US" dirty="0"/>
          </a:p>
        </p:txBody>
      </p:sp>
      <p:sp>
        <p:nvSpPr>
          <p:cNvPr id="4" name="Slide Number Placeholder 3">
            <a:extLst>
              <a:ext uri="{FF2B5EF4-FFF2-40B4-BE49-F238E27FC236}">
                <a16:creationId xmlns:a16="http://schemas.microsoft.com/office/drawing/2014/main" id="{CFD41D75-227C-868C-E3A6-1E7CD587267E}"/>
              </a:ext>
            </a:extLst>
          </p:cNvPr>
          <p:cNvSpPr>
            <a:spLocks noGrp="1"/>
          </p:cNvSpPr>
          <p:nvPr>
            <p:ph type="sldNum" sz="quarter" idx="5"/>
          </p:nvPr>
        </p:nvSpPr>
        <p:spPr/>
        <p:txBody>
          <a:bodyPr/>
          <a:lstStyle/>
          <a:p>
            <a:fld id="{C37D7554-D10C-4E29-B8E6-BB7111FA614F}" type="slidenum">
              <a:rPr lang="en-US" smtClean="0"/>
              <a:t>18</a:t>
            </a:fld>
            <a:endParaRPr lang="en-US" dirty="0"/>
          </a:p>
        </p:txBody>
      </p:sp>
    </p:spTree>
    <p:extLst>
      <p:ext uri="{BB962C8B-B14F-4D97-AF65-F5344CB8AC3E}">
        <p14:creationId xmlns:p14="http://schemas.microsoft.com/office/powerpoint/2010/main" val="25714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g_d0_f2"/>
              </a:rPr>
              <a:t>A narrative is a structured recounting of events, involving one or more actors, situated in time and often causally or temporally linked, that is told for a communicative or interpretive purpose.</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dirty="0"/>
          </a:p>
        </p:txBody>
      </p:sp>
    </p:spTree>
    <p:extLst>
      <p:ext uri="{BB962C8B-B14F-4D97-AF65-F5344CB8AC3E}">
        <p14:creationId xmlns:p14="http://schemas.microsoft.com/office/powerpoint/2010/main" val="2462751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Natural Language Processing (NLP) enables automatic analysis of narratives</a:t>
            </a: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215642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2620072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Suisse Int'l Regular"/>
              </a:rPr>
              <a:t>graph shows a distribution of data across the internet divided into language groups (https://toloka.ai/blog/low-resource-languages/)</a:t>
            </a:r>
            <a:br>
              <a:rPr lang="en-US" b="0" i="0" dirty="0">
                <a:solidFill>
                  <a:srgbClr val="000000"/>
                </a:solidFill>
                <a:effectLst/>
                <a:latin typeface="Suisse Int'l Regular"/>
              </a:rPr>
            </a:br>
            <a:r>
              <a:rPr lang="en-US" b="0" i="0" u="none" strike="noStrike" dirty="0">
                <a:solidFill>
                  <a:srgbClr val="000000"/>
                </a:solidFill>
                <a:effectLst/>
                <a:latin typeface="SuisseIntl-Medium-WebS ¶"/>
              </a:rPr>
              <a:t>Why Integrating Low Resource Languages Into LLMs Is Essential for Responsible AI. </a:t>
            </a:r>
            <a:r>
              <a:rPr lang="en-US" b="0" i="0" u="none" strike="noStrike" dirty="0" err="1">
                <a:solidFill>
                  <a:srgbClr val="000000"/>
                </a:solidFill>
                <a:effectLst/>
                <a:latin typeface="SuisseIntl-Medium-WebS ¶"/>
              </a:rPr>
              <a:t>Toloka</a:t>
            </a:r>
            <a:r>
              <a:rPr lang="en-US" b="0" i="0" u="none" strike="noStrike" dirty="0">
                <a:solidFill>
                  <a:srgbClr val="000000"/>
                </a:solidFill>
                <a:effectLst/>
                <a:latin typeface="SuisseIntl-Medium-WebS ¶"/>
              </a:rPr>
              <a:t> Team. May 21,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000000"/>
              </a:solidFill>
              <a:effectLst/>
              <a:latin typeface="SuisseIntl-Medium-WebS ¶"/>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approximately 92.65% of GPT-3’s training tokens are in English, leaving a mere 7.35% for all other languages (OpenAI 2023)</a:t>
            </a:r>
            <a:endParaRPr lang="en-US" b="0" i="0" u="none" strike="noStrike" dirty="0">
              <a:solidFill>
                <a:srgbClr val="000000"/>
              </a:solidFill>
              <a:effectLst/>
              <a:latin typeface="SuisseIntl-Medium-WebS ¶"/>
            </a:endParaRPr>
          </a:p>
          <a:p>
            <a:endParaRPr lang="en-US" b="0" i="0" dirty="0">
              <a:solidFill>
                <a:srgbClr val="000000"/>
              </a:solidFill>
              <a:effectLst/>
              <a:latin typeface="Suisse Int'l Regular"/>
            </a:endParaRPr>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83244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https://www.bbc.com/persian/articles/c20qlq42e4vo</a:t>
            </a:r>
          </a:p>
        </p:txBody>
      </p:sp>
      <p:sp>
        <p:nvSpPr>
          <p:cNvPr id="4" name="Slide Number Placeholder 3"/>
          <p:cNvSpPr>
            <a:spLocks noGrp="1"/>
          </p:cNvSpPr>
          <p:nvPr>
            <p:ph type="sldNum" sz="quarter" idx="5"/>
          </p:nvPr>
        </p:nvSpPr>
        <p:spPr/>
        <p:txBody>
          <a:bodyPr/>
          <a:lstStyle/>
          <a:p>
            <a:fld id="{C37D7554-D10C-4E29-B8E6-BB7111FA614F}" type="slidenum">
              <a:rPr lang="en-US" smtClean="0"/>
              <a:t>7</a:t>
            </a:fld>
            <a:endParaRPr lang="en-US" dirty="0"/>
          </a:p>
        </p:txBody>
      </p:sp>
    </p:spTree>
    <p:extLst>
      <p:ext uri="{BB962C8B-B14F-4D97-AF65-F5344CB8AC3E}">
        <p14:creationId xmlns:p14="http://schemas.microsoft.com/office/powerpoint/2010/main" val="38201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LLMs often perform better when they "think out loud." </a:t>
            </a:r>
            <a:r>
              <a:rPr lang="en-US" dirty="0" err="1"/>
              <a:t>CoT</a:t>
            </a:r>
            <a:r>
              <a:rPr lang="en-US" dirty="0"/>
              <a:t> mimics human reasoning by </a:t>
            </a:r>
            <a:r>
              <a:rPr lang="en-US" b="1" dirty="0"/>
              <a:t>breaking down a problem into sub-steps</a:t>
            </a:r>
            <a:r>
              <a:rPr lang="en-US" dirty="0"/>
              <a:t>.</a:t>
            </a:r>
          </a:p>
          <a:p>
            <a:pPr>
              <a:buNone/>
            </a:pPr>
            <a:r>
              <a:rPr lang="en-US" b="1" dirty="0"/>
              <a:t>Chain-of-Thought prompting</a:t>
            </a:r>
            <a:r>
              <a:rPr lang="en-US" dirty="0"/>
              <a:t> is a method where you prompt an LLM not just to give an answer, but to </a:t>
            </a:r>
            <a:r>
              <a:rPr lang="en-US" b="1" dirty="0"/>
              <a:t>"think out loud"</a:t>
            </a:r>
            <a:r>
              <a:rPr lang="en-US" dirty="0"/>
              <a:t>—writing out the intermediate steps or reasoning before the final output.</a:t>
            </a:r>
          </a:p>
          <a:p>
            <a:r>
              <a:rPr lang="en-US" dirty="0"/>
              <a:t>In the case of </a:t>
            </a:r>
            <a:r>
              <a:rPr lang="en-US" b="1" dirty="0"/>
              <a:t>cause-effect inference</a:t>
            </a:r>
            <a:r>
              <a:rPr lang="en-US" dirty="0"/>
              <a:t>, this means the model explains </a:t>
            </a:r>
            <a:r>
              <a:rPr lang="en-US" i="1" dirty="0"/>
              <a:t>why</a:t>
            </a:r>
            <a:r>
              <a:rPr lang="en-US" dirty="0"/>
              <a:t> something happened or </a:t>
            </a:r>
            <a:r>
              <a:rPr lang="en-US" i="1" dirty="0"/>
              <a:t>what</a:t>
            </a:r>
            <a:r>
              <a:rPr lang="en-US" dirty="0"/>
              <a:t> it will lead to, step by step.</a:t>
            </a:r>
          </a:p>
          <a:p>
            <a:pPr>
              <a:buNone/>
            </a:pPr>
            <a:r>
              <a:rPr lang="en-US" dirty="0"/>
              <a:t>You can use </a:t>
            </a:r>
            <a:r>
              <a:rPr lang="en-US" dirty="0" err="1"/>
              <a:t>CoT</a:t>
            </a:r>
            <a:r>
              <a:rPr lang="en-US" dirty="0"/>
              <a:t> to reason in both directions:</a:t>
            </a:r>
          </a:p>
          <a:p>
            <a:pPr>
              <a:buFont typeface="Arial" panose="020B0604020202020204" pitchFamily="34" charset="0"/>
              <a:buChar char="•"/>
            </a:pPr>
            <a:r>
              <a:rPr lang="en-US" b="1" dirty="0"/>
              <a:t>Forward:</a:t>
            </a:r>
            <a:r>
              <a:rPr lang="en-US" dirty="0"/>
              <a:t> "Event A → leads to → Event B"</a:t>
            </a:r>
          </a:p>
          <a:p>
            <a:pPr>
              <a:buFont typeface="Arial" panose="020B0604020202020204" pitchFamily="34" charset="0"/>
              <a:buChar char="•"/>
            </a:pPr>
            <a:r>
              <a:rPr lang="en-US" b="1" dirty="0"/>
              <a:t>Backward:</a:t>
            </a:r>
            <a:r>
              <a:rPr lang="en-US" dirty="0"/>
              <a:t> "Event B happened → what could have caused it?"</a:t>
            </a:r>
          </a:p>
          <a:p>
            <a:pPr>
              <a:buNone/>
            </a:pPr>
            <a:r>
              <a:rPr lang="en-US" b="1" dirty="0"/>
              <a:t>Example (Backward):</a:t>
            </a:r>
          </a:p>
          <a:p>
            <a:r>
              <a:rPr lang="en-US" dirty="0"/>
              <a:t>"The streets were empty, and shops were closed."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 retraining required — great for low-resource languages or rapidly changing </a:t>
            </a:r>
            <a:r>
              <a:rPr lang="en-US" sz="1200" dirty="0" err="1"/>
              <a:t>domains.Enables</a:t>
            </a:r>
            <a:r>
              <a:rPr lang="en-US" sz="1200" dirty="0"/>
              <a:t> rapid prototyping of NLP </a:t>
            </a:r>
            <a:r>
              <a:rPr lang="en-US" sz="1200" dirty="0" err="1"/>
              <a:t>systems.Forms</a:t>
            </a:r>
            <a:r>
              <a:rPr lang="en-US" sz="1200" dirty="0"/>
              <a:t> the basis for prompt engineering and chain-of-thought reasoning.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37D7554-D10C-4E29-B8E6-BB7111FA614F}" type="slidenum">
              <a:rPr lang="en-US" smtClean="0"/>
              <a:t>11</a:t>
            </a:fld>
            <a:endParaRPr lang="en-US" dirty="0"/>
          </a:p>
        </p:txBody>
      </p:sp>
    </p:spTree>
    <p:extLst>
      <p:ext uri="{BB962C8B-B14F-4D97-AF65-F5344CB8AC3E}">
        <p14:creationId xmlns:p14="http://schemas.microsoft.com/office/powerpoint/2010/main" val="404177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70231-F37D-829D-6B5F-18F6DFE074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93077-4C77-A7C5-8AB3-28091A6A8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F1A3D-2D2D-A710-8550-72E753320DF4}"/>
              </a:ext>
            </a:extLst>
          </p:cNvPr>
          <p:cNvSpPr>
            <a:spLocks noGrp="1"/>
          </p:cNvSpPr>
          <p:nvPr>
            <p:ph type="body" idx="1"/>
          </p:nvPr>
        </p:nvSpPr>
        <p:spPr/>
        <p:txBody>
          <a:bodyPr/>
          <a:lstStyle/>
          <a:p>
            <a:r>
              <a:rPr lang="en-US" dirty="0"/>
              <a:t>Evaluation set curated for the specific challenges we want to test (with help of LLM)</a:t>
            </a:r>
          </a:p>
        </p:txBody>
      </p:sp>
      <p:sp>
        <p:nvSpPr>
          <p:cNvPr id="4" name="Slide Number Placeholder 3">
            <a:extLst>
              <a:ext uri="{FF2B5EF4-FFF2-40B4-BE49-F238E27FC236}">
                <a16:creationId xmlns:a16="http://schemas.microsoft.com/office/drawing/2014/main" id="{7B61F72B-7FF0-7CAF-197B-A9F610153D2B}"/>
              </a:ext>
            </a:extLst>
          </p:cNvPr>
          <p:cNvSpPr>
            <a:spLocks noGrp="1"/>
          </p:cNvSpPr>
          <p:nvPr>
            <p:ph type="sldNum" sz="quarter" idx="5"/>
          </p:nvPr>
        </p:nvSpPr>
        <p:spPr/>
        <p:txBody>
          <a:bodyPr/>
          <a:lstStyle/>
          <a:p>
            <a:fld id="{C37D7554-D10C-4E29-B8E6-BB7111FA614F}" type="slidenum">
              <a:rPr lang="en-US" smtClean="0"/>
              <a:t>13</a:t>
            </a:fld>
            <a:endParaRPr lang="en-US" dirty="0"/>
          </a:p>
        </p:txBody>
      </p:sp>
    </p:spTree>
    <p:extLst>
      <p:ext uri="{BB962C8B-B14F-4D97-AF65-F5344CB8AC3E}">
        <p14:creationId xmlns:p14="http://schemas.microsoft.com/office/powerpoint/2010/main" val="2531778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BUILD TESTFILES WHICH TEST FOR THESE THINGS</a:t>
            </a:r>
          </a:p>
        </p:txBody>
      </p:sp>
      <p:sp>
        <p:nvSpPr>
          <p:cNvPr id="4" name="Slide Number Placeholder 3"/>
          <p:cNvSpPr>
            <a:spLocks noGrp="1"/>
          </p:cNvSpPr>
          <p:nvPr>
            <p:ph type="sldNum" sz="quarter" idx="5"/>
          </p:nvPr>
        </p:nvSpPr>
        <p:spPr/>
        <p:txBody>
          <a:bodyPr/>
          <a:lstStyle/>
          <a:p>
            <a:fld id="{C37D7554-D10C-4E29-B8E6-BB7111FA614F}" type="slidenum">
              <a:rPr lang="en-US" smtClean="0"/>
              <a:t>14</a:t>
            </a:fld>
            <a:endParaRPr lang="en-US" dirty="0"/>
          </a:p>
        </p:txBody>
      </p:sp>
    </p:spTree>
    <p:extLst>
      <p:ext uri="{BB962C8B-B14F-4D97-AF65-F5344CB8AC3E}">
        <p14:creationId xmlns:p14="http://schemas.microsoft.com/office/powerpoint/2010/main" val="175677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endParaRPr lang="en-US" dirty="0"/>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endParaRPr lang="en-US" dirty="0"/>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dirty="0"/>
          </a:p>
        </p:txBody>
      </p:sp>
      <p:grpSp>
        <p:nvGrpSpPr>
          <p:cNvPr id="7" name="Group 6">
            <a:extLst>
              <a:ext uri="{FF2B5EF4-FFF2-40B4-BE49-F238E27FC236}">
                <a16:creationId xmlns:a16="http://schemas.microsoft.com/office/drawing/2014/main" id="{79A70ABD-01A7-F4FD-DFEA-88DFDC66262B}"/>
              </a:ext>
            </a:extLst>
          </p:cNvPr>
          <p:cNvGrpSpPr/>
          <p:nvPr userDrawn="1"/>
        </p:nvGrpSpPr>
        <p:grpSpPr>
          <a:xfrm>
            <a:off x="11020804" y="5599594"/>
            <a:ext cx="1047371" cy="1146967"/>
            <a:chOff x="9696829" y="5540159"/>
            <a:chExt cx="1047371" cy="1146967"/>
          </a:xfrm>
        </p:grpSpPr>
        <p:sp>
          <p:nvSpPr>
            <p:cNvPr id="8" name="Rectangle 7">
              <a:extLst>
                <a:ext uri="{FF2B5EF4-FFF2-40B4-BE49-F238E27FC236}">
                  <a16:creationId xmlns:a16="http://schemas.microsoft.com/office/drawing/2014/main" id="{17D60E3C-437D-0C86-72BA-DAC30A486E42}"/>
                </a:ext>
              </a:extLst>
            </p:cNvPr>
            <p:cNvSpPr/>
            <p:nvPr/>
          </p:nvSpPr>
          <p:spPr>
            <a:xfrm>
              <a:off x="9696829" y="6506361"/>
              <a:ext cx="1047371" cy="1807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13888B"/>
                  </a:solidFill>
                </a:rPr>
                <a:t>Zoorna Institute</a:t>
              </a:r>
            </a:p>
          </p:txBody>
        </p:sp>
        <p:pic>
          <p:nvPicPr>
            <p:cNvPr id="9" name="Picture 8" descr="A blue swirly logo&#10;&#10;AI-generated content may be incorrect.">
              <a:extLst>
                <a:ext uri="{FF2B5EF4-FFF2-40B4-BE49-F238E27FC236}">
                  <a16:creationId xmlns:a16="http://schemas.microsoft.com/office/drawing/2014/main" id="{A758C3CA-1A00-F4E3-46BE-AF9F0414F358}"/>
                </a:ext>
              </a:extLst>
            </p:cNvPr>
            <p:cNvPicPr>
              <a:picLocks noChangeAspect="1"/>
            </p:cNvPicPr>
            <p:nvPr/>
          </p:nvPicPr>
          <p:blipFill>
            <a:blip r:embed="rId15"/>
            <a:stretch>
              <a:fillRect/>
            </a:stretch>
          </p:blipFill>
          <p:spPr>
            <a:xfrm>
              <a:off x="9720027" y="5540159"/>
              <a:ext cx="1000974" cy="1056584"/>
            </a:xfrm>
            <a:prstGeom prst="rect">
              <a:avLst/>
            </a:prstGeom>
          </p:spPr>
        </p:pic>
      </p:gr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353827" y="3508311"/>
            <a:ext cx="9923770" cy="1438762"/>
          </a:xfrm>
        </p:spPr>
        <p:txBody>
          <a:bodyPr anchor="b">
            <a:normAutofit/>
          </a:bodyPr>
          <a:lstStyle/>
          <a:p>
            <a:r>
              <a:rPr lang="en-US" dirty="0"/>
              <a:t>AI-Enabled Narrative Analytics </a:t>
            </a:r>
            <a:br>
              <a:rPr lang="en-US" dirty="0"/>
            </a:br>
            <a:r>
              <a:rPr lang="en-US" dirty="0"/>
              <a:t>for Persian and Kurdish</a:t>
            </a:r>
          </a:p>
        </p:txBody>
      </p:sp>
      <p:pic>
        <p:nvPicPr>
          <p:cNvPr id="10" name="Content Placeholder 9">
            <a:extLst>
              <a:ext uri="{FF2B5EF4-FFF2-40B4-BE49-F238E27FC236}">
                <a16:creationId xmlns:a16="http://schemas.microsoft.com/office/drawing/2014/main" id="{EADE93EC-F5D0-0F8C-A8DC-BD99D889208C}"/>
              </a:ext>
            </a:extLst>
          </p:cNvPr>
          <p:cNvPicPr>
            <a:picLocks noGrp="1" noChangeAspect="1"/>
          </p:cNvPicPr>
          <p:nvPr>
            <p:ph type="pic" sz="quarter" idx="13"/>
          </p:nvPr>
        </p:nvPicPr>
        <p:blipFill>
          <a:blip r:embed="rId3"/>
          <a:srcRect t="18778" b="20223"/>
          <a:stretch>
            <a:fillRect/>
          </a:stretch>
        </p:blipFill>
        <p:spPr>
          <a:xfrm>
            <a:off x="915600" y="10"/>
            <a:ext cx="10361995" cy="3428990"/>
          </a:xfrm>
          <a:prstGeom prst="rect">
            <a:avLst/>
          </a:prstGeom>
          <a:noFill/>
        </p:spPr>
      </p:pic>
      <p:sp>
        <p:nvSpPr>
          <p:cNvPr id="15" name="Text Placeholder 3">
            <a:extLst>
              <a:ext uri="{FF2B5EF4-FFF2-40B4-BE49-F238E27FC236}">
                <a16:creationId xmlns:a16="http://schemas.microsoft.com/office/drawing/2014/main" id="{6826D384-4C7C-1324-AE84-6EBC4BE39856}"/>
              </a:ext>
            </a:extLst>
          </p:cNvPr>
          <p:cNvSpPr>
            <a:spLocks noGrp="1"/>
          </p:cNvSpPr>
          <p:nvPr>
            <p:ph type="body" sz="quarter" idx="12"/>
          </p:nvPr>
        </p:nvSpPr>
        <p:spPr>
          <a:xfrm>
            <a:off x="1353827" y="5228488"/>
            <a:ext cx="10219047" cy="1368256"/>
          </a:xfrm>
        </p:spPr>
        <p:txBody>
          <a:bodyPr>
            <a:normAutofit/>
          </a:bodyPr>
          <a:lstStyle/>
          <a:p>
            <a:pPr>
              <a:lnSpc>
                <a:spcPct val="100000"/>
              </a:lnSpc>
            </a:pPr>
            <a:r>
              <a:rPr lang="en-US" dirty="0"/>
              <a:t>Karine Megerdoomian (Zoorna Institute) &amp; Emmanuel Garcia (Florida International Univ.)</a:t>
            </a:r>
            <a:br>
              <a:rPr lang="en-US" dirty="0"/>
            </a:br>
            <a:r>
              <a:rPr lang="en-US" dirty="0"/>
              <a:t>May 2025</a:t>
            </a:r>
          </a:p>
          <a:p>
            <a:pPr>
              <a:lnSpc>
                <a:spcPct val="100000"/>
              </a:lnSpc>
            </a:pPr>
            <a:r>
              <a:rPr lang="en-US" i="1" dirty="0"/>
              <a:t>North American Conference on Iranian Linguistics 4</a:t>
            </a:r>
          </a:p>
          <a:p>
            <a:pPr>
              <a:lnSpc>
                <a:spcPct val="100000"/>
              </a:lnSpc>
            </a:pPr>
            <a:r>
              <a:rPr lang="en-US" dirty="0"/>
              <a:t>University of </a:t>
            </a:r>
            <a:r>
              <a:rPr lang="en-US"/>
              <a:t>Toronto Mississauga		</a:t>
            </a:r>
            <a:endParaRPr lang="en-US" dirty="0"/>
          </a:p>
        </p:txBody>
      </p:sp>
    </p:spTree>
    <p:extLst>
      <p:ext uri="{BB962C8B-B14F-4D97-AF65-F5344CB8AC3E}">
        <p14:creationId xmlns:p14="http://schemas.microsoft.com/office/powerpoint/2010/main" val="337882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5A27C-6928-5837-C2EF-340BF987C420}"/>
              </a:ext>
            </a:extLst>
          </p:cNvPr>
          <p:cNvSpPr>
            <a:spLocks noGrp="1"/>
          </p:cNvSpPr>
          <p:nvPr>
            <p:ph type="sldNum" sz="quarter" idx="15"/>
          </p:nvPr>
        </p:nvSpPr>
        <p:spPr/>
        <p:txBody>
          <a:bodyPr/>
          <a:lstStyle/>
          <a:p>
            <a:fld id="{18D65601-5AE2-46FC-B138-694DDD2B510D}" type="slidenum">
              <a:rPr lang="en-US" smtClean="0"/>
              <a:pPr/>
              <a:t>10</a:t>
            </a:fld>
            <a:endParaRPr lang="en-US" dirty="0"/>
          </a:p>
        </p:txBody>
      </p:sp>
      <p:sp>
        <p:nvSpPr>
          <p:cNvPr id="11" name="Title 7">
            <a:extLst>
              <a:ext uri="{FF2B5EF4-FFF2-40B4-BE49-F238E27FC236}">
                <a16:creationId xmlns:a16="http://schemas.microsoft.com/office/drawing/2014/main" id="{8C675745-6B98-285C-6B64-4590CD5831D8}"/>
              </a:ext>
            </a:extLst>
          </p:cNvPr>
          <p:cNvSpPr>
            <a:spLocks noGrp="1"/>
          </p:cNvSpPr>
          <p:nvPr>
            <p:ph type="title"/>
          </p:nvPr>
        </p:nvSpPr>
        <p:spPr>
          <a:xfrm>
            <a:off x="1468814" y="503852"/>
            <a:ext cx="9808773" cy="1427585"/>
          </a:xfrm>
        </p:spPr>
        <p:txBody>
          <a:bodyPr anchor="ctr">
            <a:normAutofit/>
          </a:bodyPr>
          <a:lstStyle/>
          <a:p>
            <a:r>
              <a:rPr lang="en-US" dirty="0"/>
              <a:t>Prompting Techniques</a:t>
            </a:r>
          </a:p>
        </p:txBody>
      </p:sp>
      <p:pic>
        <p:nvPicPr>
          <p:cNvPr id="12" name="Picture 11" descr="A white text on a black background&#10;&#10;AI-generated content may be incorrect.">
            <a:extLst>
              <a:ext uri="{FF2B5EF4-FFF2-40B4-BE49-F238E27FC236}">
                <a16:creationId xmlns:a16="http://schemas.microsoft.com/office/drawing/2014/main" id="{DA574118-EED4-C4C6-0FF1-79B2D720AB6B}"/>
              </a:ext>
            </a:extLst>
          </p:cNvPr>
          <p:cNvPicPr>
            <a:picLocks noChangeAspect="1"/>
          </p:cNvPicPr>
          <p:nvPr/>
        </p:nvPicPr>
        <p:blipFill>
          <a:blip r:embed="rId2"/>
          <a:stretch>
            <a:fillRect/>
          </a:stretch>
        </p:blipFill>
        <p:spPr>
          <a:xfrm>
            <a:off x="1664431" y="2057401"/>
            <a:ext cx="4235952" cy="4119463"/>
          </a:xfrm>
          <a:prstGeom prst="rect">
            <a:avLst/>
          </a:prstGeom>
          <a:noFill/>
        </p:spPr>
      </p:pic>
      <p:sp>
        <p:nvSpPr>
          <p:cNvPr id="13" name="Content Placeholder 9">
            <a:extLst>
              <a:ext uri="{FF2B5EF4-FFF2-40B4-BE49-F238E27FC236}">
                <a16:creationId xmlns:a16="http://schemas.microsoft.com/office/drawing/2014/main" id="{D87B5B5D-F6D6-E7E9-D3B9-4AAACC1D24CC}"/>
              </a:ext>
            </a:extLst>
          </p:cNvPr>
          <p:cNvSpPr txBox="1">
            <a:spLocks/>
          </p:cNvSpPr>
          <p:nvPr/>
        </p:nvSpPr>
        <p:spPr>
          <a:xfrm>
            <a:off x="6656512" y="1521342"/>
            <a:ext cx="4609399" cy="4832806"/>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600"/>
              </a:spcBef>
              <a:spcAft>
                <a:spcPts val="600"/>
              </a:spcAft>
            </a:pPr>
            <a:r>
              <a:rPr lang="en-US" sz="2200" b="1" dirty="0"/>
              <a:t>In-Context Learning (ICL)</a:t>
            </a:r>
          </a:p>
          <a:p>
            <a:pPr marL="0" indent="0">
              <a:lnSpc>
                <a:spcPct val="120000"/>
              </a:lnSpc>
              <a:spcBef>
                <a:spcPts val="600"/>
              </a:spcBef>
              <a:spcAft>
                <a:spcPts val="600"/>
              </a:spcAft>
              <a:buNone/>
            </a:pPr>
            <a:r>
              <a:rPr lang="en-US" sz="2200" dirty="0"/>
              <a:t>Language model learns to perform the task by conditioning on a small number of instructions provided in the input prompt.</a:t>
            </a:r>
          </a:p>
          <a:p>
            <a:pPr marL="342900" indent="-342900">
              <a:lnSpc>
                <a:spcPct val="120000"/>
              </a:lnSpc>
              <a:spcBef>
                <a:spcPts val="600"/>
              </a:spcBef>
              <a:spcAft>
                <a:spcPts val="600"/>
              </a:spcAft>
            </a:pPr>
            <a:r>
              <a:rPr lang="en-US" sz="2200" b="1" dirty="0"/>
              <a:t>Definition-driven ICL</a:t>
            </a:r>
          </a:p>
          <a:p>
            <a:pPr marL="0" indent="0">
              <a:lnSpc>
                <a:spcPct val="120000"/>
              </a:lnSpc>
              <a:spcBef>
                <a:spcPts val="600"/>
              </a:spcBef>
              <a:spcAft>
                <a:spcPts val="600"/>
              </a:spcAft>
              <a:buNone/>
            </a:pPr>
            <a:r>
              <a:rPr lang="en-US" sz="2200" dirty="0"/>
              <a:t>Task description is structured and provides specific output format.</a:t>
            </a:r>
          </a:p>
          <a:p>
            <a:pPr>
              <a:lnSpc>
                <a:spcPct val="120000"/>
              </a:lnSpc>
              <a:spcBef>
                <a:spcPts val="600"/>
              </a:spcBef>
              <a:spcAft>
                <a:spcPts val="600"/>
              </a:spcAft>
            </a:pPr>
            <a:r>
              <a:rPr lang="en-US" sz="2200" b="1" dirty="0"/>
              <a:t>  Prompt Chain</a:t>
            </a:r>
          </a:p>
          <a:p>
            <a:pPr marL="0" indent="0">
              <a:lnSpc>
                <a:spcPct val="120000"/>
              </a:lnSpc>
              <a:spcBef>
                <a:spcPts val="600"/>
              </a:spcBef>
              <a:spcAft>
                <a:spcPts val="600"/>
              </a:spcAft>
              <a:buNone/>
            </a:pPr>
            <a:r>
              <a:rPr lang="en-US" sz="2200" dirty="0"/>
              <a:t>Each prompt feeds into the next with structured outputs to avoid error propagation down the analytic pipeline.</a:t>
            </a:r>
          </a:p>
          <a:p>
            <a:pPr marL="0" indent="0">
              <a:lnSpc>
                <a:spcPct val="120000"/>
              </a:lnSpc>
              <a:spcBef>
                <a:spcPts val="600"/>
              </a:spcBef>
              <a:spcAft>
                <a:spcPts val="600"/>
              </a:spcAft>
              <a:buNone/>
            </a:pPr>
            <a:r>
              <a:rPr lang="en-US" sz="2200" i="1" dirty="0"/>
              <a:t>Example: </a:t>
            </a:r>
            <a:br>
              <a:rPr lang="en-US" sz="2200" i="1" dirty="0"/>
            </a:br>
            <a:r>
              <a:rPr lang="en-US" sz="2200" dirty="0"/>
              <a:t>1. Entity and event detection </a:t>
            </a:r>
            <a:br>
              <a:rPr lang="en-US" sz="2200" dirty="0"/>
            </a:br>
            <a:r>
              <a:rPr lang="en-US" sz="2200" dirty="0">
                <a:sym typeface="Wingdings" panose="05000000000000000000" pitchFamily="2" charset="2"/>
              </a:rPr>
              <a:t> 2. Entity and event relations</a:t>
            </a:r>
            <a:endParaRPr lang="en-US" dirty="0"/>
          </a:p>
        </p:txBody>
      </p:sp>
      <p:pic>
        <p:nvPicPr>
          <p:cNvPr id="14" name="Picture 13">
            <a:extLst>
              <a:ext uri="{FF2B5EF4-FFF2-40B4-BE49-F238E27FC236}">
                <a16:creationId xmlns:a16="http://schemas.microsoft.com/office/drawing/2014/main" id="{99439ABF-7C95-2403-CFDE-D999E2E5C2C9}"/>
              </a:ext>
            </a:extLst>
          </p:cNvPr>
          <p:cNvPicPr>
            <a:picLocks noChangeAspect="1"/>
          </p:cNvPicPr>
          <p:nvPr/>
        </p:nvPicPr>
        <p:blipFill>
          <a:blip r:embed="rId3"/>
          <a:stretch>
            <a:fillRect/>
          </a:stretch>
        </p:blipFill>
        <p:spPr>
          <a:xfrm>
            <a:off x="1229513" y="5038321"/>
            <a:ext cx="5143687" cy="1315827"/>
          </a:xfrm>
          <a:prstGeom prst="rect">
            <a:avLst/>
          </a:prstGeom>
          <a:ln>
            <a:solidFill>
              <a:schemeClr val="tx2"/>
            </a:solidFill>
          </a:ln>
        </p:spPr>
      </p:pic>
    </p:spTree>
    <p:extLst>
      <p:ext uri="{BB962C8B-B14F-4D97-AF65-F5344CB8AC3E}">
        <p14:creationId xmlns:p14="http://schemas.microsoft.com/office/powerpoint/2010/main" val="81254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F694-BB25-FB0A-F7CA-591DFAEF65FB}"/>
              </a:ext>
            </a:extLst>
          </p:cNvPr>
          <p:cNvSpPr>
            <a:spLocks noGrp="1"/>
          </p:cNvSpPr>
          <p:nvPr>
            <p:ph type="title"/>
          </p:nvPr>
        </p:nvSpPr>
        <p:spPr>
          <a:xfrm>
            <a:off x="1468815" y="503852"/>
            <a:ext cx="9150675" cy="1427585"/>
          </a:xfrm>
        </p:spPr>
        <p:txBody>
          <a:bodyPr anchor="ctr">
            <a:normAutofit/>
          </a:bodyPr>
          <a:lstStyle/>
          <a:p>
            <a:r>
              <a:rPr lang="en-US" dirty="0"/>
              <a:t>Prompts for Tuning</a:t>
            </a:r>
          </a:p>
        </p:txBody>
      </p:sp>
      <p:sp>
        <p:nvSpPr>
          <p:cNvPr id="4" name="Slide Number Placeholder 3">
            <a:extLst>
              <a:ext uri="{FF2B5EF4-FFF2-40B4-BE49-F238E27FC236}">
                <a16:creationId xmlns:a16="http://schemas.microsoft.com/office/drawing/2014/main" id="{3E0C5641-345D-FA36-DC4F-3EE64B39ADFD}"/>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11</a:t>
            </a:fld>
            <a:endParaRPr lang="en-US"/>
          </a:p>
        </p:txBody>
      </p:sp>
      <p:graphicFrame>
        <p:nvGraphicFramePr>
          <p:cNvPr id="12" name="Content Placeholder 2">
            <a:extLst>
              <a:ext uri="{FF2B5EF4-FFF2-40B4-BE49-F238E27FC236}">
                <a16:creationId xmlns:a16="http://schemas.microsoft.com/office/drawing/2014/main" id="{9624989F-2AA0-23BD-2977-04FDEA4EB8C4}"/>
              </a:ext>
            </a:extLst>
          </p:cNvPr>
          <p:cNvGraphicFramePr>
            <a:graphicFrameLocks noGrp="1"/>
          </p:cNvGraphicFramePr>
          <p:nvPr>
            <p:ph sz="quarter" idx="12"/>
            <p:extLst>
              <p:ext uri="{D42A27DB-BD31-4B8C-83A1-F6EECF244321}">
                <p14:modId xmlns:p14="http://schemas.microsoft.com/office/powerpoint/2010/main" val="4018072733"/>
              </p:ext>
            </p:extLst>
          </p:nvPr>
        </p:nvGraphicFramePr>
        <p:xfrm>
          <a:off x="1450153" y="2108722"/>
          <a:ext cx="5198297" cy="411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9">
            <a:extLst>
              <a:ext uri="{FF2B5EF4-FFF2-40B4-BE49-F238E27FC236}">
                <a16:creationId xmlns:a16="http://schemas.microsoft.com/office/drawing/2014/main" id="{F8B6994B-16CC-2F51-027D-FC70EFD29692}"/>
              </a:ext>
            </a:extLst>
          </p:cNvPr>
          <p:cNvSpPr txBox="1">
            <a:spLocks/>
          </p:cNvSpPr>
          <p:nvPr/>
        </p:nvSpPr>
        <p:spPr>
          <a:xfrm>
            <a:off x="6648451" y="2002615"/>
            <a:ext cx="3867150" cy="4093385"/>
          </a:xfrm>
          <a:prstGeom prst="rect">
            <a:avLst/>
          </a:prstGeom>
          <a:solidFill>
            <a:schemeClr val="accent3"/>
          </a:solidFill>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None/>
            </a:pPr>
            <a:endParaRPr lang="en-US" sz="2500" dirty="0">
              <a:latin typeface="Courier New" panose="02070309020205020404" pitchFamily="49" charset="0"/>
              <a:cs typeface="Courier New" panose="02070309020205020404" pitchFamily="49" charset="0"/>
            </a:endParaRPr>
          </a:p>
          <a:p>
            <a:pPr marL="0" indent="0">
              <a:lnSpc>
                <a:spcPct val="120000"/>
              </a:lnSpc>
              <a:spcBef>
                <a:spcPts val="600"/>
              </a:spcBef>
              <a:spcAft>
                <a:spcPts val="600"/>
              </a:spcAft>
              <a:buNone/>
            </a:pPr>
            <a:endParaRPr lang="en-US" sz="2500" dirty="0">
              <a:latin typeface="Courier New" panose="02070309020205020404" pitchFamily="49" charset="0"/>
              <a:cs typeface="Courier New" panose="02070309020205020404" pitchFamily="49" charset="0"/>
            </a:endParaRPr>
          </a:p>
          <a:p>
            <a:pPr marL="0" indent="0">
              <a:lnSpc>
                <a:spcPct val="120000"/>
              </a:lnSpc>
              <a:spcBef>
                <a:spcPts val="600"/>
              </a:spcBef>
              <a:spcAft>
                <a:spcPts val="600"/>
              </a:spcAft>
              <a:buNone/>
            </a:pPr>
            <a:r>
              <a:rPr lang="en-US" sz="2500" dirty="0">
                <a:latin typeface="Courier New" panose="02070309020205020404" pitchFamily="49" charset="0"/>
                <a:cs typeface="Courier New" panose="02070309020205020404" pitchFamily="49" charset="0"/>
              </a:rPr>
              <a:t>Causal Inference: Identify any causal relationships among the events. Where applicable, explain the inferred causality using contextual or narrative logic.</a:t>
            </a:r>
          </a:p>
          <a:p>
            <a:pPr marL="0" indent="0">
              <a:lnSpc>
                <a:spcPct val="120000"/>
              </a:lnSpc>
              <a:spcBef>
                <a:spcPts val="600"/>
              </a:spcBef>
              <a:spcAft>
                <a:spcPts val="600"/>
              </a:spcAft>
              <a:buNone/>
            </a:pPr>
            <a:r>
              <a:rPr lang="en-US" sz="2500" dirty="0">
                <a:latin typeface="Courier New" panose="02070309020205020404" pitchFamily="49" charset="0"/>
                <a:cs typeface="Courier New" panose="02070309020205020404" pitchFamily="49" charset="0"/>
              </a:rPr>
              <a:t>Implicit Reasoning: If any events or relations are implied rather than stated, infer them using commonsense or discourse-level reasoning.</a:t>
            </a:r>
          </a:p>
          <a:p>
            <a:pPr marL="0" indent="0">
              <a:lnSpc>
                <a:spcPct val="120000"/>
              </a:lnSpc>
              <a:spcBef>
                <a:spcPts val="600"/>
              </a:spcBef>
              <a:spcAft>
                <a:spcPts val="600"/>
              </a:spcAft>
              <a:buNone/>
            </a:pPr>
            <a:r>
              <a:rPr lang="en-US" sz="2500" dirty="0">
                <a:latin typeface="Courier New" panose="02070309020205020404" pitchFamily="49" charset="0"/>
                <a:cs typeface="Courier New" panose="02070309020205020404" pitchFamily="49" charset="0"/>
              </a:rPr>
              <a:t>Expected Output Format:</a:t>
            </a:r>
          </a:p>
          <a:p>
            <a:pPr marL="0" indent="0">
              <a:lnSpc>
                <a:spcPct val="120000"/>
              </a:lnSpc>
              <a:spcBef>
                <a:spcPts val="600"/>
              </a:spcBef>
              <a:spcAft>
                <a:spcPts val="600"/>
              </a:spcAft>
              <a:buNone/>
            </a:pPr>
            <a:r>
              <a:rPr lang="en-US" sz="2500" dirty="0">
                <a:latin typeface="Courier New" panose="02070309020205020404" pitchFamily="49" charset="0"/>
                <a:cs typeface="Courier New" panose="02070309020205020404" pitchFamily="49" charset="0"/>
              </a:rPr>
              <a:t>Event A → [BEFORE / AFTER / CAUSES / CAUSED BY / SIMULTANEOUS WITH] → Event B</a:t>
            </a:r>
          </a:p>
          <a:p>
            <a:pPr marL="0" indent="0">
              <a:lnSpc>
                <a:spcPct val="120000"/>
              </a:lnSpc>
              <a:spcBef>
                <a:spcPts val="600"/>
              </a:spcBef>
              <a:spcAft>
                <a:spcPts val="600"/>
              </a:spcAft>
              <a:buNone/>
            </a:pPr>
            <a:r>
              <a:rPr lang="en-US" sz="2500" dirty="0">
                <a:latin typeface="Courier New" panose="02070309020205020404" pitchFamily="49" charset="0"/>
                <a:cs typeface="Courier New" panose="02070309020205020404" pitchFamily="49" charset="0"/>
              </a:rPr>
              <a:t>Justification (optional): [brief explanation]</a:t>
            </a:r>
          </a:p>
          <a:p>
            <a:pPr marL="0" indent="0">
              <a:lnSpc>
                <a:spcPct val="120000"/>
              </a:lnSpc>
              <a:spcBef>
                <a:spcPts val="600"/>
              </a:spcBef>
              <a:spcAft>
                <a:spcPts val="600"/>
              </a:spcAft>
              <a:buNone/>
            </a:pPr>
            <a:endParaRPr lang="en-US" dirty="0">
              <a:latin typeface="Courier New" panose="02070309020205020404" pitchFamily="49" charset="0"/>
              <a:cs typeface="Courier New" panose="02070309020205020404" pitchFamily="49" charset="0"/>
            </a:endParaRPr>
          </a:p>
        </p:txBody>
      </p:sp>
      <p:sp>
        <p:nvSpPr>
          <p:cNvPr id="5" name="Rectangle: Rounded Corners 4">
            <a:extLst>
              <a:ext uri="{FF2B5EF4-FFF2-40B4-BE49-F238E27FC236}">
                <a16:creationId xmlns:a16="http://schemas.microsoft.com/office/drawing/2014/main" id="{5E5C39E1-72D2-ECA0-0F02-F6AE07F3C86C}"/>
              </a:ext>
            </a:extLst>
          </p:cNvPr>
          <p:cNvSpPr/>
          <p:nvPr/>
        </p:nvSpPr>
        <p:spPr>
          <a:xfrm>
            <a:off x="6896100" y="2108722"/>
            <a:ext cx="3276600" cy="3487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Sample </a:t>
            </a:r>
            <a:r>
              <a:rPr lang="en-US" dirty="0" err="1"/>
              <a:t>CoT</a:t>
            </a:r>
            <a:r>
              <a:rPr lang="en-US" dirty="0"/>
              <a:t> prompt</a:t>
            </a:r>
          </a:p>
        </p:txBody>
      </p:sp>
    </p:spTree>
    <p:extLst>
      <p:ext uri="{BB962C8B-B14F-4D97-AF65-F5344CB8AC3E}">
        <p14:creationId xmlns:p14="http://schemas.microsoft.com/office/powerpoint/2010/main" val="3267163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8050B32-191A-F037-9E3E-91988FC96207}"/>
              </a:ext>
            </a:extLst>
          </p:cNvPr>
          <p:cNvGraphicFramePr>
            <a:graphicFrameLocks noGrp="1"/>
          </p:cNvGraphicFramePr>
          <p:nvPr>
            <p:ph sz="quarter" idx="12"/>
            <p:extLst>
              <p:ext uri="{D42A27DB-BD31-4B8C-83A1-F6EECF244321}">
                <p14:modId xmlns:p14="http://schemas.microsoft.com/office/powerpoint/2010/main" val="2767186666"/>
              </p:ext>
            </p:extLst>
          </p:nvPr>
        </p:nvGraphicFramePr>
        <p:xfrm>
          <a:off x="990597" y="846688"/>
          <a:ext cx="9515476" cy="5191760"/>
        </p:xfrm>
        <a:graphic>
          <a:graphicData uri="http://schemas.openxmlformats.org/drawingml/2006/table">
            <a:tbl>
              <a:tblPr firstRow="1" bandRow="1">
                <a:tableStyleId>{0E3FDE45-AF77-4B5C-9715-49D594BDF05E}</a:tableStyleId>
              </a:tblPr>
              <a:tblGrid>
                <a:gridCol w="4566701">
                  <a:extLst>
                    <a:ext uri="{9D8B030D-6E8A-4147-A177-3AD203B41FA5}">
                      <a16:colId xmlns:a16="http://schemas.microsoft.com/office/drawing/2014/main" val="4090833799"/>
                    </a:ext>
                  </a:extLst>
                </a:gridCol>
                <a:gridCol w="1983149">
                  <a:extLst>
                    <a:ext uri="{9D8B030D-6E8A-4147-A177-3AD203B41FA5}">
                      <a16:colId xmlns:a16="http://schemas.microsoft.com/office/drawing/2014/main" val="2121610662"/>
                    </a:ext>
                  </a:extLst>
                </a:gridCol>
                <a:gridCol w="1482813">
                  <a:extLst>
                    <a:ext uri="{9D8B030D-6E8A-4147-A177-3AD203B41FA5}">
                      <a16:colId xmlns:a16="http://schemas.microsoft.com/office/drawing/2014/main" val="2702039166"/>
                    </a:ext>
                  </a:extLst>
                </a:gridCol>
                <a:gridCol w="1482813">
                  <a:extLst>
                    <a:ext uri="{9D8B030D-6E8A-4147-A177-3AD203B41FA5}">
                      <a16:colId xmlns:a16="http://schemas.microsoft.com/office/drawing/2014/main" val="4198072687"/>
                    </a:ext>
                  </a:extLst>
                </a:gridCol>
              </a:tblGrid>
              <a:tr h="372512">
                <a:tc>
                  <a:txBody>
                    <a:bodyPr/>
                    <a:lstStyle/>
                    <a:p>
                      <a:pPr algn="ctr"/>
                      <a:r>
                        <a:rPr lang="en-US" b="0" dirty="0"/>
                        <a:t>Sentence</a:t>
                      </a:r>
                      <a:endParaRPr lang="fa-IR" b="0" dirty="0"/>
                    </a:p>
                  </a:txBody>
                  <a:tcPr/>
                </a:tc>
                <a:tc>
                  <a:txBody>
                    <a:bodyPr/>
                    <a:lstStyle/>
                    <a:p>
                      <a:pPr algn="ctr"/>
                      <a:r>
                        <a:rPr lang="en-US" b="0" dirty="0"/>
                        <a:t>Event</a:t>
                      </a:r>
                    </a:p>
                  </a:txBody>
                  <a:tcPr/>
                </a:tc>
                <a:tc>
                  <a:txBody>
                    <a:bodyPr/>
                    <a:lstStyle/>
                    <a:p>
                      <a:pPr algn="ctr"/>
                      <a:r>
                        <a:rPr lang="en-US" b="0" dirty="0"/>
                        <a:t>Temporal Expression</a:t>
                      </a:r>
                    </a:p>
                  </a:txBody>
                  <a:tcPr/>
                </a:tc>
                <a:tc>
                  <a:txBody>
                    <a:bodyPr/>
                    <a:lstStyle/>
                    <a:p>
                      <a:pPr algn="ctr"/>
                      <a:r>
                        <a:rPr lang="en-US" b="0" dirty="0"/>
                        <a:t>Resolution</a:t>
                      </a:r>
                    </a:p>
                  </a:txBody>
                  <a:tcPr/>
                </a:tc>
                <a:extLst>
                  <a:ext uri="{0D108BD9-81ED-4DB2-BD59-A6C34878D82A}">
                    <a16:rowId xmlns:a16="http://schemas.microsoft.com/office/drawing/2014/main" val="2648487150"/>
                  </a:ext>
                </a:extLst>
              </a:tr>
              <a:tr h="423312">
                <a:tc>
                  <a:txBody>
                    <a:bodyPr/>
                    <a:lstStyle/>
                    <a:p>
                      <a:pPr algn="r"/>
                      <a:r>
                        <a:rPr lang="fa-IR" sz="1600" b="0" dirty="0"/>
                        <a:t>زهرا در فروردین ۱۳۸۵ تحصیل در دانشگاه تهران را آغاز کرد.</a:t>
                      </a:r>
                    </a:p>
                  </a:txBody>
                  <a:tcPr/>
                </a:tc>
                <a:tc>
                  <a:txBody>
                    <a:bodyPr/>
                    <a:lstStyle/>
                    <a:p>
                      <a:r>
                        <a:rPr lang="en-US" sz="1200" dirty="0"/>
                        <a:t>Began studies at Tehran University</a:t>
                      </a:r>
                    </a:p>
                  </a:txBody>
                  <a:tcPr/>
                </a:tc>
                <a:tc>
                  <a:txBody>
                    <a:bodyPr/>
                    <a:lstStyle/>
                    <a:p>
                      <a:r>
                        <a:rPr lang="en-US" sz="1200" dirty="0"/>
                        <a:t>Farvardin 1385</a:t>
                      </a:r>
                    </a:p>
                  </a:txBody>
                  <a:tcPr/>
                </a:tc>
                <a:tc>
                  <a:txBody>
                    <a:bodyPr/>
                    <a:lstStyle/>
                    <a:p>
                      <a:r>
                        <a:rPr lang="en-US" sz="1200" dirty="0"/>
                        <a:t>April 2006</a:t>
                      </a:r>
                    </a:p>
                  </a:txBody>
                  <a:tcPr/>
                </a:tc>
                <a:extLst>
                  <a:ext uri="{0D108BD9-81ED-4DB2-BD59-A6C34878D82A}">
                    <a16:rowId xmlns:a16="http://schemas.microsoft.com/office/drawing/2014/main" val="198774611"/>
                  </a:ext>
                </a:extLst>
              </a:tr>
              <a:tr h="409343">
                <a:tc>
                  <a:txBody>
                    <a:bodyPr/>
                    <a:lstStyle/>
                    <a:p>
                      <a:pPr algn="r"/>
                      <a:r>
                        <a:rPr lang="fa-IR" sz="1600" dirty="0"/>
                        <a:t>او چهار سال بعد در خرداد ۱۳۸۹ فارغ‌التحصیل شد.</a:t>
                      </a:r>
                    </a:p>
                  </a:txBody>
                  <a:tcPr/>
                </a:tc>
                <a:tc>
                  <a:txBody>
                    <a:bodyPr/>
                    <a:lstStyle/>
                    <a:p>
                      <a:r>
                        <a:rPr lang="en-US" sz="1200" dirty="0"/>
                        <a:t>Graduated</a:t>
                      </a:r>
                    </a:p>
                  </a:txBody>
                  <a:tcPr/>
                </a:tc>
                <a:tc>
                  <a:txBody>
                    <a:bodyPr/>
                    <a:lstStyle/>
                    <a:p>
                      <a:r>
                        <a:rPr lang="en-US" sz="1200" dirty="0"/>
                        <a:t>Four years later, Khordad 1389</a:t>
                      </a:r>
                    </a:p>
                  </a:txBody>
                  <a:tcPr/>
                </a:tc>
                <a:tc>
                  <a:txBody>
                    <a:bodyPr/>
                    <a:lstStyle/>
                    <a:p>
                      <a:r>
                        <a:rPr lang="en-US" sz="1200" dirty="0"/>
                        <a:t>June 2010</a:t>
                      </a:r>
                    </a:p>
                  </a:txBody>
                  <a:tcPr/>
                </a:tc>
                <a:extLst>
                  <a:ext uri="{0D108BD9-81ED-4DB2-BD59-A6C34878D82A}">
                    <a16:rowId xmlns:a16="http://schemas.microsoft.com/office/drawing/2014/main" val="3822748326"/>
                  </a:ext>
                </a:extLst>
              </a:tr>
              <a:tr h="381000">
                <a:tc>
                  <a:txBody>
                    <a:bodyPr/>
                    <a:lstStyle/>
                    <a:p>
                      <a:pPr algn="r"/>
                      <a:r>
                        <a:rPr lang="fa-IR" sz="1600" dirty="0"/>
                        <a:t>در طول تحصیل، زهرا هر سه‌شنبه به کلاس موسیقی می‌رفت.</a:t>
                      </a:r>
                    </a:p>
                  </a:txBody>
                  <a:tcPr/>
                </a:tc>
                <a:tc>
                  <a:txBody>
                    <a:bodyPr/>
                    <a:lstStyle/>
                    <a:p>
                      <a:r>
                        <a:rPr lang="en-US" sz="1200" dirty="0"/>
                        <a:t>Attended music class</a:t>
                      </a:r>
                    </a:p>
                  </a:txBody>
                  <a:tcPr/>
                </a:tc>
                <a:tc>
                  <a:txBody>
                    <a:bodyPr/>
                    <a:lstStyle/>
                    <a:p>
                      <a:r>
                        <a:rPr lang="en-US" sz="1200" dirty="0"/>
                        <a:t>During (studies), every </a:t>
                      </a:r>
                      <a:r>
                        <a:rPr lang="en-US" sz="1200" dirty="0" err="1"/>
                        <a:t>tuesday</a:t>
                      </a:r>
                      <a:endParaRPr lang="en-US" sz="1200" dirty="0"/>
                    </a:p>
                  </a:txBody>
                  <a:tcPr/>
                </a:tc>
                <a:tc>
                  <a:txBody>
                    <a:bodyPr/>
                    <a:lstStyle/>
                    <a:p>
                      <a:r>
                        <a:rPr lang="en-US" sz="1200" dirty="0"/>
                        <a:t>2006-2010</a:t>
                      </a:r>
                    </a:p>
                  </a:txBody>
                  <a:tcPr/>
                </a:tc>
                <a:extLst>
                  <a:ext uri="{0D108BD9-81ED-4DB2-BD59-A6C34878D82A}">
                    <a16:rowId xmlns:a16="http://schemas.microsoft.com/office/drawing/2014/main" val="3166394404"/>
                  </a:ext>
                </a:extLst>
              </a:tr>
              <a:tr h="323850">
                <a:tc>
                  <a:txBody>
                    <a:bodyPr/>
                    <a:lstStyle/>
                    <a:p>
                      <a:pPr algn="r"/>
                      <a:r>
                        <a:rPr lang="fa-IR" sz="1600" dirty="0"/>
                        <a:t>در تابستان ۱۳۹۰ به اصفهان سفر کرد.</a:t>
                      </a:r>
                    </a:p>
                  </a:txBody>
                  <a:tcPr/>
                </a:tc>
                <a:tc>
                  <a:txBody>
                    <a:bodyPr/>
                    <a:lstStyle/>
                    <a:p>
                      <a:r>
                        <a:rPr lang="en-US" sz="1200" dirty="0"/>
                        <a:t>Traveled to Isfahan</a:t>
                      </a:r>
                    </a:p>
                  </a:txBody>
                  <a:tcPr/>
                </a:tc>
                <a:tc>
                  <a:txBody>
                    <a:bodyPr/>
                    <a:lstStyle/>
                    <a:p>
                      <a:r>
                        <a:rPr lang="en-US" sz="1200" dirty="0"/>
                        <a:t>Summer 1390</a:t>
                      </a:r>
                    </a:p>
                  </a:txBody>
                  <a:tcPr/>
                </a:tc>
                <a:tc>
                  <a:txBody>
                    <a:bodyPr/>
                    <a:lstStyle/>
                    <a:p>
                      <a:r>
                        <a:rPr lang="en-US" sz="1200" dirty="0"/>
                        <a:t>Summer 2011</a:t>
                      </a:r>
                    </a:p>
                  </a:txBody>
                  <a:tcPr/>
                </a:tc>
                <a:extLst>
                  <a:ext uri="{0D108BD9-81ED-4DB2-BD59-A6C34878D82A}">
                    <a16:rowId xmlns:a16="http://schemas.microsoft.com/office/drawing/2014/main" val="2898950757"/>
                  </a:ext>
                </a:extLst>
              </a:tr>
              <a:tr h="367665">
                <a:tc>
                  <a:txBody>
                    <a:bodyPr/>
                    <a:lstStyle/>
                    <a:p>
                      <a:pPr algn="r"/>
                      <a:r>
                        <a:rPr lang="fa-IR" sz="1600" dirty="0"/>
                        <a:t>سه روز پیش، او دوباره به تهران بازگشت.</a:t>
                      </a:r>
                    </a:p>
                  </a:txBody>
                  <a:tcPr/>
                </a:tc>
                <a:tc>
                  <a:txBody>
                    <a:bodyPr/>
                    <a:lstStyle/>
                    <a:p>
                      <a:r>
                        <a:rPr lang="en-US" sz="1200" dirty="0"/>
                        <a:t>Returned to Tehran</a:t>
                      </a:r>
                    </a:p>
                  </a:txBody>
                  <a:tcPr/>
                </a:tc>
                <a:tc>
                  <a:txBody>
                    <a:bodyPr/>
                    <a:lstStyle/>
                    <a:p>
                      <a:r>
                        <a:rPr lang="en-US" sz="1200" dirty="0"/>
                        <a:t>Three days ago</a:t>
                      </a:r>
                    </a:p>
                  </a:txBody>
                  <a:tcPr/>
                </a:tc>
                <a:tc>
                  <a:txBody>
                    <a:bodyPr/>
                    <a:lstStyle/>
                    <a:p>
                      <a:r>
                        <a:rPr lang="en-US" sz="1200" i="1" dirty="0"/>
                        <a:t>Inferred:</a:t>
                      </a:r>
                      <a:br>
                        <a:rPr lang="en-US" sz="1200" i="1" dirty="0"/>
                      </a:br>
                      <a:r>
                        <a:rPr lang="en-US" sz="1200" dirty="0"/>
                        <a:t>9 Oct 2016</a:t>
                      </a:r>
                    </a:p>
                  </a:txBody>
                  <a:tcPr/>
                </a:tc>
                <a:extLst>
                  <a:ext uri="{0D108BD9-81ED-4DB2-BD59-A6C34878D82A}">
                    <a16:rowId xmlns:a16="http://schemas.microsoft.com/office/drawing/2014/main" val="1774605042"/>
                  </a:ext>
                </a:extLst>
              </a:tr>
              <a:tr h="381000">
                <a:tc>
                  <a:txBody>
                    <a:bodyPr/>
                    <a:lstStyle/>
                    <a:p>
                      <a:pPr algn="r"/>
                      <a:r>
                        <a:rPr lang="fa-IR" sz="1600" dirty="0"/>
                        <a:t>او به مدت شش ماه در یک شرکت فناوری کارآموزی کرد.</a:t>
                      </a:r>
                    </a:p>
                  </a:txBody>
                  <a:tcPr/>
                </a:tc>
                <a:tc>
                  <a:txBody>
                    <a:bodyPr/>
                    <a:lstStyle/>
                    <a:p>
                      <a:r>
                        <a:rPr lang="en-US" sz="1200" dirty="0"/>
                        <a:t>Interned at a tech company</a:t>
                      </a:r>
                    </a:p>
                  </a:txBody>
                  <a:tcPr/>
                </a:tc>
                <a:tc>
                  <a:txBody>
                    <a:bodyPr/>
                    <a:lstStyle/>
                    <a:p>
                      <a:r>
                        <a:rPr lang="en-US" sz="1200" dirty="0"/>
                        <a:t>Six months</a:t>
                      </a:r>
                    </a:p>
                  </a:txBody>
                  <a:tcPr/>
                </a:tc>
                <a:tc>
                  <a:txBody>
                    <a:bodyPr/>
                    <a:lstStyle/>
                    <a:p>
                      <a:r>
                        <a:rPr lang="en-US" sz="1200" i="1" dirty="0"/>
                        <a:t>Inferred: </a:t>
                      </a:r>
                      <a:br>
                        <a:rPr lang="en-US" sz="1200" i="1" dirty="0"/>
                      </a:br>
                      <a:r>
                        <a:rPr lang="en-US" sz="1200" i="0" dirty="0"/>
                        <a:t>March-Sept 2013</a:t>
                      </a:r>
                      <a:endParaRPr lang="en-US" sz="1200" i="1" dirty="0"/>
                    </a:p>
                  </a:txBody>
                  <a:tcPr/>
                </a:tc>
                <a:extLst>
                  <a:ext uri="{0D108BD9-81ED-4DB2-BD59-A6C34878D82A}">
                    <a16:rowId xmlns:a16="http://schemas.microsoft.com/office/drawing/2014/main" val="3069057463"/>
                  </a:ext>
                </a:extLst>
              </a:tr>
              <a:tr h="619125">
                <a:tc>
                  <a:txBody>
                    <a:bodyPr/>
                    <a:lstStyle/>
                    <a:p>
                      <a:pPr algn="r"/>
                      <a:r>
                        <a:rPr lang="fa-IR" sz="1600" dirty="0"/>
                        <a:t>از مهر ۱۳۹۲ تا شهریور ۱۳۹۵ به طور رسمی در همان شرکت استخدام شد.</a:t>
                      </a:r>
                    </a:p>
                  </a:txBody>
                  <a:tcPr/>
                </a:tc>
                <a:tc>
                  <a:txBody>
                    <a:bodyPr/>
                    <a:lstStyle/>
                    <a:p>
                      <a:r>
                        <a:rPr lang="en-US" sz="1200" dirty="0"/>
                        <a:t>Was employed at that company</a:t>
                      </a:r>
                    </a:p>
                  </a:txBody>
                  <a:tcPr/>
                </a:tc>
                <a:tc>
                  <a:txBody>
                    <a:bodyPr/>
                    <a:lstStyle/>
                    <a:p>
                      <a:r>
                        <a:rPr lang="en-US" sz="1200" dirty="0"/>
                        <a:t>From Mehr 1392 to Shahrivar 1395</a:t>
                      </a:r>
                    </a:p>
                  </a:txBody>
                  <a:tcPr/>
                </a:tc>
                <a:tc>
                  <a:txBody>
                    <a:bodyPr/>
                    <a:lstStyle/>
                    <a:p>
                      <a:r>
                        <a:rPr lang="en-US" sz="1200" dirty="0"/>
                        <a:t>Oct 2013 – Sept 2016</a:t>
                      </a:r>
                    </a:p>
                  </a:txBody>
                  <a:tcPr/>
                </a:tc>
                <a:extLst>
                  <a:ext uri="{0D108BD9-81ED-4DB2-BD59-A6C34878D82A}">
                    <a16:rowId xmlns:a16="http://schemas.microsoft.com/office/drawing/2014/main" val="2025295382"/>
                  </a:ext>
                </a:extLst>
              </a:tr>
              <a:tr h="628650">
                <a:tc>
                  <a:txBody>
                    <a:bodyPr/>
                    <a:lstStyle/>
                    <a:p>
                      <a:pPr algn="r"/>
                      <a:r>
                        <a:rPr lang="fa-IR" sz="1600" dirty="0"/>
                        <a:t>در حالی که در آن شرکت مشغول به کار بود، دوره‌های آموزشی متعددی گذراند.</a:t>
                      </a:r>
                    </a:p>
                  </a:txBody>
                  <a:tcPr/>
                </a:tc>
                <a:tc>
                  <a:txBody>
                    <a:bodyPr/>
                    <a:lstStyle/>
                    <a:p>
                      <a:r>
                        <a:rPr lang="en-US" sz="1200" dirty="0"/>
                        <a:t>Attended training courses</a:t>
                      </a:r>
                    </a:p>
                  </a:txBody>
                  <a:tcPr/>
                </a:tc>
                <a:tc>
                  <a:txBody>
                    <a:bodyPr/>
                    <a:lstStyle/>
                    <a:p>
                      <a:r>
                        <a:rPr lang="en-US" sz="1200" dirty="0"/>
                        <a:t>While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Oct 2013 – Sept 2016</a:t>
                      </a:r>
                    </a:p>
                  </a:txBody>
                  <a:tcPr/>
                </a:tc>
                <a:extLst>
                  <a:ext uri="{0D108BD9-81ED-4DB2-BD59-A6C34878D82A}">
                    <a16:rowId xmlns:a16="http://schemas.microsoft.com/office/drawing/2014/main" val="3813981454"/>
                  </a:ext>
                </a:extLst>
              </a:tr>
              <a:tr h="682625">
                <a:tc>
                  <a:txBody>
                    <a:bodyPr/>
                    <a:lstStyle/>
                    <a:p>
                      <a:pPr algn="r"/>
                      <a:r>
                        <a:rPr lang="fa-IR" sz="1600" dirty="0"/>
                        <a:t>پس از اتمام آن دوره، او تصمیم گرفت برای ادامه تحصیل به اروپا برود.</a:t>
                      </a:r>
                    </a:p>
                  </a:txBody>
                  <a:tcPr/>
                </a:tc>
                <a:tc>
                  <a:txBody>
                    <a:bodyPr/>
                    <a:lstStyle/>
                    <a:p>
                      <a:r>
                        <a:rPr lang="en-US" sz="1200" dirty="0"/>
                        <a:t>Decided to continue studies in Europe</a:t>
                      </a:r>
                    </a:p>
                  </a:txBody>
                  <a:tcPr/>
                </a:tc>
                <a:tc>
                  <a:txBody>
                    <a:bodyPr/>
                    <a:lstStyle/>
                    <a:p>
                      <a:r>
                        <a:rPr lang="en-US" sz="1200" dirty="0"/>
                        <a:t>After finishing (that internship)</a:t>
                      </a:r>
                      <a:br>
                        <a:rPr lang="en-US" sz="1200" dirty="0"/>
                      </a:br>
                      <a:endParaRPr lang="en-US" sz="1200" dirty="0"/>
                    </a:p>
                  </a:txBody>
                  <a:tcPr/>
                </a:tc>
                <a:tc>
                  <a:txBody>
                    <a:bodyPr/>
                    <a:lstStyle/>
                    <a:p>
                      <a:r>
                        <a:rPr lang="en-US" sz="1200" i="1" dirty="0"/>
                        <a:t>Vague: </a:t>
                      </a:r>
                      <a:r>
                        <a:rPr lang="en-US" sz="1200" i="0" dirty="0"/>
                        <a:t>Post-Sept 2016</a:t>
                      </a:r>
                    </a:p>
                  </a:txBody>
                  <a:tcPr/>
                </a:tc>
                <a:extLst>
                  <a:ext uri="{0D108BD9-81ED-4DB2-BD59-A6C34878D82A}">
                    <a16:rowId xmlns:a16="http://schemas.microsoft.com/office/drawing/2014/main" val="3617348845"/>
                  </a:ext>
                </a:extLst>
              </a:tr>
            </a:tbl>
          </a:graphicData>
        </a:graphic>
      </p:graphicFrame>
      <p:sp>
        <p:nvSpPr>
          <p:cNvPr id="5" name="Slide Number Placeholder 4">
            <a:extLst>
              <a:ext uri="{FF2B5EF4-FFF2-40B4-BE49-F238E27FC236}">
                <a16:creationId xmlns:a16="http://schemas.microsoft.com/office/drawing/2014/main" id="{114466FE-D79C-B004-4E98-F72323EE5B50}"/>
              </a:ext>
            </a:extLst>
          </p:cNvPr>
          <p:cNvSpPr>
            <a:spLocks noGrp="1"/>
          </p:cNvSpPr>
          <p:nvPr>
            <p:ph type="sldNum" sz="quarter" idx="15"/>
          </p:nvPr>
        </p:nvSpPr>
        <p:spPr/>
        <p:txBody>
          <a:bodyPr/>
          <a:lstStyle/>
          <a:p>
            <a:fld id="{18D65601-5AE2-46FC-B138-694DDD2B510D}" type="slidenum">
              <a:rPr lang="en-US" smtClean="0"/>
              <a:pPr/>
              <a:t>12</a:t>
            </a:fld>
            <a:endParaRPr lang="en-US" dirty="0"/>
          </a:p>
        </p:txBody>
      </p:sp>
      <p:grpSp>
        <p:nvGrpSpPr>
          <p:cNvPr id="33" name="Group 32">
            <a:extLst>
              <a:ext uri="{FF2B5EF4-FFF2-40B4-BE49-F238E27FC236}">
                <a16:creationId xmlns:a16="http://schemas.microsoft.com/office/drawing/2014/main" id="{D969033C-1609-0C6A-3F0B-E96EBAACB148}"/>
              </a:ext>
            </a:extLst>
          </p:cNvPr>
          <p:cNvGrpSpPr/>
          <p:nvPr/>
        </p:nvGrpSpPr>
        <p:grpSpPr>
          <a:xfrm>
            <a:off x="3154975" y="1524822"/>
            <a:ext cx="2436200" cy="4104047"/>
            <a:chOff x="3221650" y="1276350"/>
            <a:chExt cx="2436200" cy="4104047"/>
          </a:xfrm>
        </p:grpSpPr>
        <p:sp>
          <p:nvSpPr>
            <p:cNvPr id="7" name="Rectangle: Rounded Corners 6">
              <a:extLst>
                <a:ext uri="{FF2B5EF4-FFF2-40B4-BE49-F238E27FC236}">
                  <a16:creationId xmlns:a16="http://schemas.microsoft.com/office/drawing/2014/main" id="{21A63769-D578-B281-1E7A-3B0F82ABC657}"/>
                </a:ext>
              </a:extLst>
            </p:cNvPr>
            <p:cNvSpPr/>
            <p:nvPr/>
          </p:nvSpPr>
          <p:spPr>
            <a:xfrm>
              <a:off x="3867150" y="1276350"/>
              <a:ext cx="1104900" cy="238125"/>
            </a:xfrm>
            <a:prstGeom prst="roundRect">
              <a:avLst/>
            </a:prstGeom>
            <a:solidFill>
              <a:schemeClr val="accent6">
                <a:lumMod val="75000"/>
                <a:alpha val="4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F2F61E3-4E4F-659C-72EA-364CBB9F2AF8}"/>
                </a:ext>
              </a:extLst>
            </p:cNvPr>
            <p:cNvSpPr/>
            <p:nvPr/>
          </p:nvSpPr>
          <p:spPr>
            <a:xfrm>
              <a:off x="4462462" y="1778268"/>
              <a:ext cx="914400" cy="238125"/>
            </a:xfrm>
            <a:prstGeom prst="roundRect">
              <a:avLst/>
            </a:prstGeom>
            <a:solidFill>
              <a:schemeClr val="tx2">
                <a:alpha val="4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4D5065B-DEA7-B4FC-F3D3-36D428309073}"/>
                </a:ext>
              </a:extLst>
            </p:cNvPr>
            <p:cNvSpPr/>
            <p:nvPr/>
          </p:nvSpPr>
          <p:spPr>
            <a:xfrm>
              <a:off x="3258831" y="1751213"/>
              <a:ext cx="914400" cy="238125"/>
            </a:xfrm>
            <a:prstGeom prst="roundRect">
              <a:avLst/>
            </a:prstGeom>
            <a:solidFill>
              <a:schemeClr val="accent6">
                <a:lumMod val="75000"/>
                <a:alpha val="4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650DA0B-BDC7-4F8F-097A-5CCF443C7688}"/>
                </a:ext>
              </a:extLst>
            </p:cNvPr>
            <p:cNvSpPr/>
            <p:nvPr/>
          </p:nvSpPr>
          <p:spPr>
            <a:xfrm>
              <a:off x="4429125" y="2230923"/>
              <a:ext cx="1133473" cy="238125"/>
            </a:xfrm>
            <a:prstGeom prst="roundRect">
              <a:avLst/>
            </a:prstGeom>
            <a:solidFill>
              <a:srgbClr val="00B050">
                <a:alpha val="4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273017E-F12A-4F7E-EC1B-A6B18B823F8D}"/>
                </a:ext>
              </a:extLst>
            </p:cNvPr>
            <p:cNvSpPr/>
            <p:nvPr/>
          </p:nvSpPr>
          <p:spPr>
            <a:xfrm>
              <a:off x="3221650" y="2232660"/>
              <a:ext cx="752475" cy="238125"/>
            </a:xfrm>
            <a:prstGeom prst="roundRect">
              <a:avLst/>
            </a:prstGeom>
            <a:solidFill>
              <a:srgbClr val="FFC000">
                <a:alpha val="4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8E5A058D-7F91-E3E4-F488-34C505B205E3}"/>
                </a:ext>
              </a:extLst>
            </p:cNvPr>
            <p:cNvSpPr/>
            <p:nvPr/>
          </p:nvSpPr>
          <p:spPr>
            <a:xfrm>
              <a:off x="4371975" y="2601996"/>
              <a:ext cx="990600" cy="238125"/>
            </a:xfrm>
            <a:prstGeom prst="roundRect">
              <a:avLst/>
            </a:prstGeom>
            <a:solidFill>
              <a:schemeClr val="accent6">
                <a:lumMod val="75000"/>
                <a:alpha val="4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86B7242-FF9F-262C-A6AC-67B416EA67DA}"/>
                </a:ext>
              </a:extLst>
            </p:cNvPr>
            <p:cNvSpPr/>
            <p:nvPr/>
          </p:nvSpPr>
          <p:spPr>
            <a:xfrm>
              <a:off x="4667250" y="2956878"/>
              <a:ext cx="990600" cy="238125"/>
            </a:xfrm>
            <a:prstGeom prst="roundRect">
              <a:avLst/>
            </a:prstGeom>
            <a:solidFill>
              <a:schemeClr val="tx2">
                <a:alpha val="4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ABCCEC4-B21A-4BCA-B768-D93617261769}"/>
                </a:ext>
              </a:extLst>
            </p:cNvPr>
            <p:cNvSpPr/>
            <p:nvPr/>
          </p:nvSpPr>
          <p:spPr>
            <a:xfrm>
              <a:off x="4277491" y="3466933"/>
              <a:ext cx="923925" cy="238125"/>
            </a:xfrm>
            <a:prstGeom prst="roundRect">
              <a:avLst/>
            </a:prstGeom>
            <a:solidFill>
              <a:srgbClr val="7030A0">
                <a:alpha val="4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A14A2B4-C33B-08E8-4200-DC0349DB5223}"/>
                </a:ext>
              </a:extLst>
            </p:cNvPr>
            <p:cNvSpPr/>
            <p:nvPr/>
          </p:nvSpPr>
          <p:spPr>
            <a:xfrm>
              <a:off x="3381375" y="3903166"/>
              <a:ext cx="2200275" cy="238125"/>
            </a:xfrm>
            <a:prstGeom prst="roundRect">
              <a:avLst/>
            </a:prstGeom>
            <a:solidFill>
              <a:srgbClr val="FF0000">
                <a:alpha val="4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38FF3C2-23A6-17B1-DA0C-FDE7E00EE191}"/>
                </a:ext>
              </a:extLst>
            </p:cNvPr>
            <p:cNvSpPr/>
            <p:nvPr/>
          </p:nvSpPr>
          <p:spPr>
            <a:xfrm>
              <a:off x="4762498" y="4512279"/>
              <a:ext cx="876300" cy="238125"/>
            </a:xfrm>
            <a:prstGeom prst="roundRect">
              <a:avLst/>
            </a:prstGeom>
            <a:solidFill>
              <a:srgbClr val="00B050">
                <a:alpha val="4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44F94F6-636E-AECA-D060-FD92AB34FF0B}"/>
                </a:ext>
              </a:extLst>
            </p:cNvPr>
            <p:cNvSpPr/>
            <p:nvPr/>
          </p:nvSpPr>
          <p:spPr>
            <a:xfrm>
              <a:off x="4171950" y="5142272"/>
              <a:ext cx="1409700" cy="238125"/>
            </a:xfrm>
            <a:prstGeom prst="roundRect">
              <a:avLst/>
            </a:prstGeom>
            <a:solidFill>
              <a:srgbClr val="00B050">
                <a:alpha val="4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C12FCFD-B7EE-44AE-823B-36698E3102A6}"/>
              </a:ext>
            </a:extLst>
          </p:cNvPr>
          <p:cNvGrpSpPr/>
          <p:nvPr/>
        </p:nvGrpSpPr>
        <p:grpSpPr>
          <a:xfrm>
            <a:off x="61548" y="1317073"/>
            <a:ext cx="929052" cy="2934626"/>
            <a:chOff x="61548" y="1317073"/>
            <a:chExt cx="929052" cy="2934626"/>
          </a:xfrm>
        </p:grpSpPr>
        <p:grpSp>
          <p:nvGrpSpPr>
            <p:cNvPr id="27" name="Group 26">
              <a:extLst>
                <a:ext uri="{FF2B5EF4-FFF2-40B4-BE49-F238E27FC236}">
                  <a16:creationId xmlns:a16="http://schemas.microsoft.com/office/drawing/2014/main" id="{4AF40630-E861-3206-F0C8-25DDA277FDBB}"/>
                </a:ext>
              </a:extLst>
            </p:cNvPr>
            <p:cNvGrpSpPr/>
            <p:nvPr/>
          </p:nvGrpSpPr>
          <p:grpSpPr>
            <a:xfrm>
              <a:off x="68873" y="1763254"/>
              <a:ext cx="801739" cy="2488445"/>
              <a:chOff x="68873" y="1763254"/>
              <a:chExt cx="801739" cy="2488445"/>
            </a:xfrm>
          </p:grpSpPr>
          <p:sp>
            <p:nvSpPr>
              <p:cNvPr id="19" name="Rectangle: Rounded Corners 18">
                <a:extLst>
                  <a:ext uri="{FF2B5EF4-FFF2-40B4-BE49-F238E27FC236}">
                    <a16:creationId xmlns:a16="http://schemas.microsoft.com/office/drawing/2014/main" id="{521164DA-FE6F-A61A-8813-82BFD3CB2092}"/>
                  </a:ext>
                </a:extLst>
              </p:cNvPr>
              <p:cNvSpPr/>
              <p:nvPr/>
            </p:nvSpPr>
            <p:spPr>
              <a:xfrm>
                <a:off x="68873" y="1763254"/>
                <a:ext cx="787089" cy="361479"/>
              </a:xfrm>
              <a:prstGeom prst="roundRect">
                <a:avLst/>
              </a:prstGeom>
              <a:solidFill>
                <a:schemeClr val="accent6">
                  <a:lumMod val="75000"/>
                  <a:alpha val="4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Date</a:t>
                </a:r>
              </a:p>
            </p:txBody>
          </p:sp>
          <p:sp>
            <p:nvSpPr>
              <p:cNvPr id="20" name="Rectangle: Rounded Corners 19">
                <a:extLst>
                  <a:ext uri="{FF2B5EF4-FFF2-40B4-BE49-F238E27FC236}">
                    <a16:creationId xmlns:a16="http://schemas.microsoft.com/office/drawing/2014/main" id="{0F56E83E-23F1-A5D2-DCDF-B54ED540E811}"/>
                  </a:ext>
                </a:extLst>
              </p:cNvPr>
              <p:cNvSpPr/>
              <p:nvPr/>
            </p:nvSpPr>
            <p:spPr>
              <a:xfrm>
                <a:off x="76199" y="3464160"/>
                <a:ext cx="787088" cy="361479"/>
              </a:xfrm>
              <a:prstGeom prst="roundRect">
                <a:avLst/>
              </a:prstGeom>
              <a:solidFill>
                <a:schemeClr val="tx2">
                  <a:alpha val="4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Univers Light"/>
                    <a:ea typeface="+mn-ea"/>
                    <a:cs typeface="+mn-cs"/>
                  </a:rPr>
                  <a:t>Relative Date</a:t>
                </a:r>
              </a:p>
            </p:txBody>
          </p:sp>
          <p:sp>
            <p:nvSpPr>
              <p:cNvPr id="21" name="Rectangle: Rounded Corners 20">
                <a:extLst>
                  <a:ext uri="{FF2B5EF4-FFF2-40B4-BE49-F238E27FC236}">
                    <a16:creationId xmlns:a16="http://schemas.microsoft.com/office/drawing/2014/main" id="{A5DE3A20-FE42-6162-B179-DB389CBC080C}"/>
                  </a:ext>
                </a:extLst>
              </p:cNvPr>
              <p:cNvSpPr/>
              <p:nvPr/>
            </p:nvSpPr>
            <p:spPr>
              <a:xfrm>
                <a:off x="76198" y="3890220"/>
                <a:ext cx="787089" cy="361479"/>
              </a:xfrm>
              <a:prstGeom prst="roundRect">
                <a:avLst/>
              </a:prstGeom>
              <a:solidFill>
                <a:srgbClr val="00B050">
                  <a:alpha val="4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Univers Light"/>
                    <a:ea typeface="+mn-ea"/>
                    <a:cs typeface="+mn-cs"/>
                  </a:rPr>
                  <a:t>Event Relation</a:t>
                </a:r>
              </a:p>
            </p:txBody>
          </p:sp>
          <p:sp>
            <p:nvSpPr>
              <p:cNvPr id="22" name="Rectangle: Rounded Corners 21">
                <a:extLst>
                  <a:ext uri="{FF2B5EF4-FFF2-40B4-BE49-F238E27FC236}">
                    <a16:creationId xmlns:a16="http://schemas.microsoft.com/office/drawing/2014/main" id="{6BEDF7FA-7C16-A7A4-7B94-16368AE7406F}"/>
                  </a:ext>
                </a:extLst>
              </p:cNvPr>
              <p:cNvSpPr/>
              <p:nvPr/>
            </p:nvSpPr>
            <p:spPr>
              <a:xfrm>
                <a:off x="68873" y="3036489"/>
                <a:ext cx="794414" cy="361479"/>
              </a:xfrm>
              <a:prstGeom prst="roundRect">
                <a:avLst/>
              </a:prstGeom>
              <a:solidFill>
                <a:srgbClr val="FFC000">
                  <a:alpha val="4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Univers Light"/>
                    <a:ea typeface="+mn-ea"/>
                    <a:cs typeface="+mn-cs"/>
                  </a:rPr>
                  <a:t>Periodic</a:t>
                </a:r>
              </a:p>
            </p:txBody>
          </p:sp>
          <p:sp>
            <p:nvSpPr>
              <p:cNvPr id="23" name="Rectangle: Rounded Corners 22">
                <a:extLst>
                  <a:ext uri="{FF2B5EF4-FFF2-40B4-BE49-F238E27FC236}">
                    <a16:creationId xmlns:a16="http://schemas.microsoft.com/office/drawing/2014/main" id="{E9337D43-E568-903D-69DE-26603A0F67B0}"/>
                  </a:ext>
                </a:extLst>
              </p:cNvPr>
              <p:cNvSpPr/>
              <p:nvPr/>
            </p:nvSpPr>
            <p:spPr>
              <a:xfrm>
                <a:off x="72536" y="2613304"/>
                <a:ext cx="787088" cy="361479"/>
              </a:xfrm>
              <a:prstGeom prst="roundRect">
                <a:avLst/>
              </a:prstGeom>
              <a:solidFill>
                <a:srgbClr val="7030A0">
                  <a:alpha val="4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Univers Light"/>
                    <a:ea typeface="+mn-ea"/>
                    <a:cs typeface="+mn-cs"/>
                  </a:rPr>
                  <a:t>Duration</a:t>
                </a:r>
              </a:p>
            </p:txBody>
          </p:sp>
          <p:sp>
            <p:nvSpPr>
              <p:cNvPr id="24" name="Rectangle: Rounded Corners 23">
                <a:extLst>
                  <a:ext uri="{FF2B5EF4-FFF2-40B4-BE49-F238E27FC236}">
                    <a16:creationId xmlns:a16="http://schemas.microsoft.com/office/drawing/2014/main" id="{F40A177A-C33B-907D-CB0E-C0C95574BDF5}"/>
                  </a:ext>
                </a:extLst>
              </p:cNvPr>
              <p:cNvSpPr/>
              <p:nvPr/>
            </p:nvSpPr>
            <p:spPr>
              <a:xfrm>
                <a:off x="76198" y="2190119"/>
                <a:ext cx="794414" cy="361479"/>
              </a:xfrm>
              <a:prstGeom prst="roundRect">
                <a:avLst/>
              </a:prstGeom>
              <a:solidFill>
                <a:srgbClr val="FF0000">
                  <a:alpha val="4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Univers Light"/>
                    <a:ea typeface="+mn-ea"/>
                    <a:cs typeface="+mn-cs"/>
                  </a:rPr>
                  <a:t>Range</a:t>
                </a:r>
              </a:p>
            </p:txBody>
          </p:sp>
        </p:grpSp>
        <p:sp>
          <p:nvSpPr>
            <p:cNvPr id="31" name="TextBox 30">
              <a:extLst>
                <a:ext uri="{FF2B5EF4-FFF2-40B4-BE49-F238E27FC236}">
                  <a16:creationId xmlns:a16="http://schemas.microsoft.com/office/drawing/2014/main" id="{C4967D4D-4023-A09B-379E-5CEF039A6793}"/>
                </a:ext>
              </a:extLst>
            </p:cNvPr>
            <p:cNvSpPr txBox="1"/>
            <p:nvPr/>
          </p:nvSpPr>
          <p:spPr>
            <a:xfrm>
              <a:off x="61548" y="1317073"/>
              <a:ext cx="929052" cy="415498"/>
            </a:xfrm>
            <a:prstGeom prst="rect">
              <a:avLst/>
            </a:prstGeom>
            <a:noFill/>
          </p:spPr>
          <p:txBody>
            <a:bodyPr wrap="square">
              <a:spAutoFit/>
            </a:bodyPr>
            <a:lstStyle/>
            <a:p>
              <a:r>
                <a:rPr kumimoji="0" lang="en-US" sz="1050" b="1" i="0" u="none" strike="noStrike" kern="1200" cap="none" spc="0" normalizeH="0" baseline="0" noProof="0" dirty="0">
                  <a:ln>
                    <a:noFill/>
                  </a:ln>
                  <a:solidFill>
                    <a:schemeClr val="accent1"/>
                  </a:solidFill>
                  <a:effectLst/>
                  <a:uLnTx/>
                  <a:uFillTx/>
                  <a:latin typeface="Univers Light"/>
                  <a:ea typeface="+mn-ea"/>
                  <a:cs typeface="+mn-cs"/>
                </a:rPr>
                <a:t>Temporal Categories</a:t>
              </a:r>
              <a:endParaRPr lang="en-US" sz="2000" dirty="0">
                <a:solidFill>
                  <a:schemeClr val="accent1"/>
                </a:solidFill>
              </a:endParaRPr>
            </a:p>
          </p:txBody>
        </p:sp>
      </p:grpSp>
      <p:sp>
        <p:nvSpPr>
          <p:cNvPr id="34" name="TextBox 33">
            <a:extLst>
              <a:ext uri="{FF2B5EF4-FFF2-40B4-BE49-F238E27FC236}">
                <a16:creationId xmlns:a16="http://schemas.microsoft.com/office/drawing/2014/main" id="{4B0791AF-E891-1012-C611-1F428F945AA0}"/>
              </a:ext>
            </a:extLst>
          </p:cNvPr>
          <p:cNvSpPr txBox="1"/>
          <p:nvPr/>
        </p:nvSpPr>
        <p:spPr>
          <a:xfrm>
            <a:off x="1015321" y="567929"/>
            <a:ext cx="2515891" cy="253916"/>
          </a:xfrm>
          <a:prstGeom prst="rect">
            <a:avLst/>
          </a:prstGeom>
          <a:noFill/>
        </p:spPr>
        <p:txBody>
          <a:bodyPr wrap="square">
            <a:spAutoFit/>
          </a:bodyPr>
          <a:lstStyle/>
          <a:p>
            <a:r>
              <a:rPr kumimoji="0" lang="en-US" sz="1050" b="1" i="0" u="none" strike="noStrike" kern="1200" cap="none" spc="0" normalizeH="0" baseline="0" noProof="0" dirty="0">
                <a:ln>
                  <a:noFill/>
                </a:ln>
                <a:solidFill>
                  <a:schemeClr val="accent6"/>
                </a:solidFill>
                <a:effectLst/>
                <a:uLnTx/>
                <a:uFillTx/>
                <a:latin typeface="Univers Light"/>
              </a:rPr>
              <a:t>Document Date:  Oct 12, 2016</a:t>
            </a:r>
            <a:endParaRPr lang="en-US" sz="2000" dirty="0">
              <a:solidFill>
                <a:schemeClr val="accent6"/>
              </a:solidFill>
            </a:endParaRPr>
          </a:p>
        </p:txBody>
      </p:sp>
      <p:grpSp>
        <p:nvGrpSpPr>
          <p:cNvPr id="62" name="Group 61">
            <a:extLst>
              <a:ext uri="{FF2B5EF4-FFF2-40B4-BE49-F238E27FC236}">
                <a16:creationId xmlns:a16="http://schemas.microsoft.com/office/drawing/2014/main" id="{355E0C6D-2BB6-6CAC-138D-0493C58C45F9}"/>
              </a:ext>
            </a:extLst>
          </p:cNvPr>
          <p:cNvGrpSpPr/>
          <p:nvPr/>
        </p:nvGrpSpPr>
        <p:grpSpPr>
          <a:xfrm>
            <a:off x="2371262" y="5958419"/>
            <a:ext cx="6439826" cy="795097"/>
            <a:chOff x="1484974" y="5872193"/>
            <a:chExt cx="6439826" cy="795097"/>
          </a:xfrm>
        </p:grpSpPr>
        <p:cxnSp>
          <p:nvCxnSpPr>
            <p:cNvPr id="38" name="Straight Connector 37">
              <a:extLst>
                <a:ext uri="{FF2B5EF4-FFF2-40B4-BE49-F238E27FC236}">
                  <a16:creationId xmlns:a16="http://schemas.microsoft.com/office/drawing/2014/main" id="{4E38511A-593B-CF55-C88D-D1B7276607A4}"/>
                </a:ext>
              </a:extLst>
            </p:cNvPr>
            <p:cNvCxnSpPr>
              <a:cxnSpLocks/>
            </p:cNvCxnSpPr>
            <p:nvPr/>
          </p:nvCxnSpPr>
          <p:spPr>
            <a:xfrm>
              <a:off x="1809750" y="6181725"/>
              <a:ext cx="6115050" cy="22120"/>
            </a:xfrm>
            <a:prstGeom prst="line">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61" name="Group 60">
              <a:extLst>
                <a:ext uri="{FF2B5EF4-FFF2-40B4-BE49-F238E27FC236}">
                  <a16:creationId xmlns:a16="http://schemas.microsoft.com/office/drawing/2014/main" id="{1E40B4ED-2281-D8CA-2DBD-8F1FC6943349}"/>
                </a:ext>
              </a:extLst>
            </p:cNvPr>
            <p:cNvGrpSpPr/>
            <p:nvPr/>
          </p:nvGrpSpPr>
          <p:grpSpPr>
            <a:xfrm>
              <a:off x="1484974" y="5872193"/>
              <a:ext cx="5508746" cy="795097"/>
              <a:chOff x="1484974" y="5872193"/>
              <a:chExt cx="5508746" cy="795097"/>
            </a:xfrm>
          </p:grpSpPr>
          <p:sp>
            <p:nvSpPr>
              <p:cNvPr id="41" name="Oval 40">
                <a:extLst>
                  <a:ext uri="{FF2B5EF4-FFF2-40B4-BE49-F238E27FC236}">
                    <a16:creationId xmlns:a16="http://schemas.microsoft.com/office/drawing/2014/main" id="{0ED8AB56-5655-8401-E53B-FD013D50A79C}"/>
                  </a:ext>
                </a:extLst>
              </p:cNvPr>
              <p:cNvSpPr/>
              <p:nvPr/>
            </p:nvSpPr>
            <p:spPr>
              <a:xfrm>
                <a:off x="1809750" y="6105525"/>
                <a:ext cx="142875"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5E88552-40D0-4DDD-6F23-07463C1A2472}"/>
                  </a:ext>
                </a:extLst>
              </p:cNvPr>
              <p:cNvSpPr/>
              <p:nvPr/>
            </p:nvSpPr>
            <p:spPr>
              <a:xfrm>
                <a:off x="3459774" y="6099392"/>
                <a:ext cx="142875"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F4167BF-17CF-90EE-F5A6-EDFA31D8B4C3}"/>
                  </a:ext>
                </a:extLst>
              </p:cNvPr>
              <p:cNvSpPr/>
              <p:nvPr/>
            </p:nvSpPr>
            <p:spPr>
              <a:xfrm>
                <a:off x="3836012" y="6099392"/>
                <a:ext cx="142875"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6334B1C-6789-5271-8424-75285FC8C3F8}"/>
                  </a:ext>
                </a:extLst>
              </p:cNvPr>
              <p:cNvSpPr/>
              <p:nvPr/>
            </p:nvSpPr>
            <p:spPr>
              <a:xfrm>
                <a:off x="4548186" y="6099392"/>
                <a:ext cx="142875"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330D1AA-70FE-6B9F-7D41-2975ED4D31C2}"/>
                  </a:ext>
                </a:extLst>
              </p:cNvPr>
              <p:cNvSpPr/>
              <p:nvPr/>
            </p:nvSpPr>
            <p:spPr>
              <a:xfrm>
                <a:off x="5562600" y="6099392"/>
                <a:ext cx="142875"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0A31763-5D81-7EF3-8A36-576C36D41E0E}"/>
                  </a:ext>
                </a:extLst>
              </p:cNvPr>
              <p:cNvSpPr/>
              <p:nvPr/>
            </p:nvSpPr>
            <p:spPr>
              <a:xfrm>
                <a:off x="5724520" y="6099392"/>
                <a:ext cx="142875"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7ABFDD8-BF8A-9FB2-23D6-6D4AE5D7439E}"/>
                  </a:ext>
                </a:extLst>
              </p:cNvPr>
              <p:cNvSpPr/>
              <p:nvPr/>
            </p:nvSpPr>
            <p:spPr>
              <a:xfrm>
                <a:off x="4657725" y="6099392"/>
                <a:ext cx="142875"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E2CCBF4-5044-00BA-696D-DCDA5FB0B7B3}"/>
                  </a:ext>
                </a:extLst>
              </p:cNvPr>
              <p:cNvSpPr txBox="1"/>
              <p:nvPr/>
            </p:nvSpPr>
            <p:spPr>
              <a:xfrm>
                <a:off x="1484974" y="6251792"/>
                <a:ext cx="930887"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Education</a:t>
                </a:r>
                <a:br>
                  <a:rPr kumimoji="0" lang="en-US" sz="1050" b="1" i="0" u="none" strike="noStrike" kern="1200" cap="none" spc="0" normalizeH="0" baseline="0" noProof="0" dirty="0">
                    <a:ln>
                      <a:noFill/>
                    </a:ln>
                    <a:solidFill>
                      <a:srgbClr val="58696B"/>
                    </a:solidFill>
                    <a:effectLst/>
                    <a:uLnTx/>
                    <a:uFillTx/>
                    <a:latin typeface="Univers Light"/>
                    <a:ea typeface="+mn-ea"/>
                    <a:cs typeface="+mn-cs"/>
                  </a:rPr>
                </a:br>
                <a:r>
                  <a:rPr kumimoji="0" lang="en-US" sz="1050" b="1" i="0" u="none" strike="noStrike" kern="1200" cap="none" spc="0" normalizeH="0" baseline="0" noProof="0" dirty="0">
                    <a:ln>
                      <a:noFill/>
                    </a:ln>
                    <a:solidFill>
                      <a:srgbClr val="58696B"/>
                    </a:solidFill>
                    <a:effectLst/>
                    <a:uLnTx/>
                    <a:uFillTx/>
                    <a:latin typeface="Univers Light"/>
                    <a:ea typeface="+mn-ea"/>
                    <a:cs typeface="+mn-cs"/>
                  </a:rPr>
                  <a:t>start</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52" name="TextBox 51">
                <a:extLst>
                  <a:ext uri="{FF2B5EF4-FFF2-40B4-BE49-F238E27FC236}">
                    <a16:creationId xmlns:a16="http://schemas.microsoft.com/office/drawing/2014/main" id="{AA528235-F4BD-6E01-F6EA-35D263B3FA3C}"/>
                  </a:ext>
                </a:extLst>
              </p:cNvPr>
              <p:cNvSpPr txBox="1"/>
              <p:nvPr/>
            </p:nvSpPr>
            <p:spPr>
              <a:xfrm>
                <a:off x="3048000" y="6251792"/>
                <a:ext cx="930887"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Graduation</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53" name="TextBox 52">
                <a:extLst>
                  <a:ext uri="{FF2B5EF4-FFF2-40B4-BE49-F238E27FC236}">
                    <a16:creationId xmlns:a16="http://schemas.microsoft.com/office/drawing/2014/main" id="{7EA3A507-664B-9B1F-BCCD-6A6123A3AF8B}"/>
                  </a:ext>
                </a:extLst>
              </p:cNvPr>
              <p:cNvSpPr txBox="1"/>
              <p:nvPr/>
            </p:nvSpPr>
            <p:spPr>
              <a:xfrm>
                <a:off x="2364399" y="5966301"/>
                <a:ext cx="930887"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58696B"/>
                    </a:solidFill>
                    <a:effectLst/>
                    <a:uLnTx/>
                    <a:uFillTx/>
                    <a:latin typeface="Univers Light"/>
                    <a:ea typeface="+mn-ea"/>
                    <a:cs typeface="+mn-cs"/>
                  </a:rPr>
                  <a:t>Music classes</a:t>
                </a:r>
                <a:endParaRPr kumimoji="0" lang="en-US" sz="2000" b="0" i="1" u="none" strike="noStrike" kern="1200" cap="none" spc="0" normalizeH="0" baseline="0" noProof="0" dirty="0">
                  <a:ln>
                    <a:noFill/>
                  </a:ln>
                  <a:solidFill>
                    <a:srgbClr val="58696B"/>
                  </a:solidFill>
                  <a:effectLst/>
                  <a:uLnTx/>
                  <a:uFillTx/>
                  <a:latin typeface="Univers Light"/>
                  <a:ea typeface="+mn-ea"/>
                  <a:cs typeface="+mn-cs"/>
                </a:endParaRPr>
              </a:p>
            </p:txBody>
          </p:sp>
          <p:sp>
            <p:nvSpPr>
              <p:cNvPr id="54" name="TextBox 53">
                <a:extLst>
                  <a:ext uri="{FF2B5EF4-FFF2-40B4-BE49-F238E27FC236}">
                    <a16:creationId xmlns:a16="http://schemas.microsoft.com/office/drawing/2014/main" id="{FC0CA301-1F46-414C-35EF-D763CFE25FA5}"/>
                  </a:ext>
                </a:extLst>
              </p:cNvPr>
              <p:cNvSpPr txBox="1"/>
              <p:nvPr/>
            </p:nvSpPr>
            <p:spPr>
              <a:xfrm>
                <a:off x="3413792" y="5872193"/>
                <a:ext cx="930887"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Travel</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55" name="TextBox 54">
                <a:extLst>
                  <a:ext uri="{FF2B5EF4-FFF2-40B4-BE49-F238E27FC236}">
                    <a16:creationId xmlns:a16="http://schemas.microsoft.com/office/drawing/2014/main" id="{47297186-984B-3591-61AD-B136B4CA960D}"/>
                  </a:ext>
                </a:extLst>
              </p:cNvPr>
              <p:cNvSpPr txBox="1"/>
              <p:nvPr/>
            </p:nvSpPr>
            <p:spPr>
              <a:xfrm>
                <a:off x="4146857" y="6205625"/>
                <a:ext cx="930887"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Internship</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56" name="TextBox 55">
                <a:extLst>
                  <a:ext uri="{FF2B5EF4-FFF2-40B4-BE49-F238E27FC236}">
                    <a16:creationId xmlns:a16="http://schemas.microsoft.com/office/drawing/2014/main" id="{4A14F73F-CD31-B965-5993-0D3627D27782}"/>
                  </a:ext>
                </a:extLst>
              </p:cNvPr>
              <p:cNvSpPr txBox="1"/>
              <p:nvPr/>
            </p:nvSpPr>
            <p:spPr>
              <a:xfrm>
                <a:off x="4672925" y="5949929"/>
                <a:ext cx="983276"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i="1" dirty="0">
                    <a:solidFill>
                      <a:srgbClr val="58696B"/>
                    </a:solidFill>
                    <a:latin typeface="Univers Light"/>
                  </a:rPr>
                  <a:t>Employment</a:t>
                </a:r>
                <a:endParaRPr kumimoji="0" lang="en-US" sz="2000" b="0" i="1" u="none" strike="noStrike" kern="1200" cap="none" spc="0" normalizeH="0" baseline="0" noProof="0" dirty="0">
                  <a:ln>
                    <a:noFill/>
                  </a:ln>
                  <a:solidFill>
                    <a:srgbClr val="58696B"/>
                  </a:solidFill>
                  <a:effectLst/>
                  <a:uLnTx/>
                  <a:uFillTx/>
                  <a:latin typeface="Univers Light"/>
                  <a:ea typeface="+mn-ea"/>
                  <a:cs typeface="+mn-cs"/>
                </a:endParaRPr>
              </a:p>
            </p:txBody>
          </p:sp>
          <p:sp>
            <p:nvSpPr>
              <p:cNvPr id="57" name="TextBox 56">
                <a:extLst>
                  <a:ext uri="{FF2B5EF4-FFF2-40B4-BE49-F238E27FC236}">
                    <a16:creationId xmlns:a16="http://schemas.microsoft.com/office/drawing/2014/main" id="{E5BFBB93-8692-80A8-B422-EDA80C1543A1}"/>
                  </a:ext>
                </a:extLst>
              </p:cNvPr>
              <p:cNvSpPr txBox="1"/>
              <p:nvPr/>
            </p:nvSpPr>
            <p:spPr>
              <a:xfrm>
                <a:off x="5401951" y="6224871"/>
                <a:ext cx="930887"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Return to Tehran</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58" name="Oval 57">
                <a:extLst>
                  <a:ext uri="{FF2B5EF4-FFF2-40B4-BE49-F238E27FC236}">
                    <a16:creationId xmlns:a16="http://schemas.microsoft.com/office/drawing/2014/main" id="{AC47B7DC-64E1-7458-A695-0B81ECE9E26A}"/>
                  </a:ext>
                </a:extLst>
              </p:cNvPr>
              <p:cNvSpPr/>
              <p:nvPr/>
            </p:nvSpPr>
            <p:spPr>
              <a:xfrm>
                <a:off x="5908970" y="6097850"/>
                <a:ext cx="142875"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EBE00BD-DA46-1A5A-F472-D8EDEC8DA459}"/>
                  </a:ext>
                </a:extLst>
              </p:cNvPr>
              <p:cNvSpPr txBox="1"/>
              <p:nvPr/>
            </p:nvSpPr>
            <p:spPr>
              <a:xfrm>
                <a:off x="5780940" y="5901601"/>
                <a:ext cx="1212780"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Decision to leave</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grpSp>
      </p:grpSp>
      <p:sp>
        <p:nvSpPr>
          <p:cNvPr id="63" name="Title 4">
            <a:extLst>
              <a:ext uri="{FF2B5EF4-FFF2-40B4-BE49-F238E27FC236}">
                <a16:creationId xmlns:a16="http://schemas.microsoft.com/office/drawing/2014/main" id="{54267CFE-2CFE-7DE5-DD48-E97997E84A71}"/>
              </a:ext>
            </a:extLst>
          </p:cNvPr>
          <p:cNvSpPr>
            <a:spLocks noGrp="1"/>
          </p:cNvSpPr>
          <p:nvPr>
            <p:ph type="title"/>
          </p:nvPr>
        </p:nvSpPr>
        <p:spPr>
          <a:xfrm>
            <a:off x="3531212" y="167787"/>
            <a:ext cx="7606076" cy="565302"/>
          </a:xfrm>
          <a:solidFill>
            <a:schemeClr val="tx2">
              <a:lumMod val="50000"/>
            </a:schemeClr>
          </a:solidFill>
        </p:spPr>
        <p:txBody>
          <a:bodyPr>
            <a:normAutofit fontScale="90000"/>
          </a:bodyPr>
          <a:lstStyle/>
          <a:p>
            <a:pPr algn="r"/>
            <a:r>
              <a:rPr lang="en-US" dirty="0">
                <a:solidFill>
                  <a:schemeClr val="bg1"/>
                </a:solidFill>
              </a:rPr>
              <a:t>Temporal Reasoning</a:t>
            </a:r>
          </a:p>
        </p:txBody>
      </p:sp>
    </p:spTree>
    <p:extLst>
      <p:ext uri="{BB962C8B-B14F-4D97-AF65-F5344CB8AC3E}">
        <p14:creationId xmlns:p14="http://schemas.microsoft.com/office/powerpoint/2010/main" val="178109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1500"/>
                                        <p:tgtEl>
                                          <p:spTgt spid="33"/>
                                        </p:tgtEl>
                                      </p:cBhvr>
                                    </p:animEffect>
                                  </p:childTnLst>
                                </p:cTn>
                              </p:par>
                              <p:par>
                                <p:cTn id="8" presetID="14"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0D8A6-0248-5571-A2F3-68D126D0E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97D93-55E4-CD85-B135-A76AFB92B3B6}"/>
              </a:ext>
            </a:extLst>
          </p:cNvPr>
          <p:cNvSpPr>
            <a:spLocks noGrp="1"/>
          </p:cNvSpPr>
          <p:nvPr>
            <p:ph type="title"/>
          </p:nvPr>
        </p:nvSpPr>
        <p:spPr/>
        <p:txBody>
          <a:bodyPr/>
          <a:lstStyle/>
          <a:p>
            <a:r>
              <a:rPr lang="en-US" dirty="0"/>
              <a:t>Evaluation (Persian)</a:t>
            </a:r>
          </a:p>
        </p:txBody>
      </p:sp>
      <p:sp>
        <p:nvSpPr>
          <p:cNvPr id="4" name="Slide Number Placeholder 3">
            <a:extLst>
              <a:ext uri="{FF2B5EF4-FFF2-40B4-BE49-F238E27FC236}">
                <a16:creationId xmlns:a16="http://schemas.microsoft.com/office/drawing/2014/main" id="{802B6451-E278-D135-9BA3-3BA26792D150}"/>
              </a:ext>
            </a:extLst>
          </p:cNvPr>
          <p:cNvSpPr>
            <a:spLocks noGrp="1"/>
          </p:cNvSpPr>
          <p:nvPr>
            <p:ph type="sldNum" sz="quarter" idx="15"/>
          </p:nvPr>
        </p:nvSpPr>
        <p:spPr/>
        <p:txBody>
          <a:bodyPr/>
          <a:lstStyle/>
          <a:p>
            <a:fld id="{18D65601-5AE2-46FC-B138-694DDD2B510D}" type="slidenum">
              <a:rPr lang="en-US" smtClean="0"/>
              <a:pPr/>
              <a:t>13</a:t>
            </a:fld>
            <a:endParaRPr lang="en-US" dirty="0"/>
          </a:p>
        </p:txBody>
      </p:sp>
      <p:graphicFrame>
        <p:nvGraphicFramePr>
          <p:cNvPr id="6" name="Content Placeholder 5">
            <a:extLst>
              <a:ext uri="{FF2B5EF4-FFF2-40B4-BE49-F238E27FC236}">
                <a16:creationId xmlns:a16="http://schemas.microsoft.com/office/drawing/2014/main" id="{54A70069-7112-BFAF-BBA2-2E0B4D7BA64A}"/>
              </a:ext>
            </a:extLst>
          </p:cNvPr>
          <p:cNvGraphicFramePr>
            <a:graphicFrameLocks noGrp="1"/>
          </p:cNvGraphicFramePr>
          <p:nvPr>
            <p:ph sz="quarter" idx="12"/>
            <p:extLst>
              <p:ext uri="{D42A27DB-BD31-4B8C-83A1-F6EECF244321}">
                <p14:modId xmlns:p14="http://schemas.microsoft.com/office/powerpoint/2010/main" val="3212387273"/>
              </p:ext>
            </p:extLst>
          </p:nvPr>
        </p:nvGraphicFramePr>
        <p:xfrm>
          <a:off x="1173965" y="1727064"/>
          <a:ext cx="8774265" cy="449488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98DB6E59-0928-128D-C62F-FC32F87CB071}"/>
              </a:ext>
            </a:extLst>
          </p:cNvPr>
          <p:cNvSpPr/>
          <p:nvPr/>
        </p:nvSpPr>
        <p:spPr>
          <a:xfrm>
            <a:off x="10257786" y="2410999"/>
            <a:ext cx="1806766" cy="2619149"/>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Matched output of each LLM against a </a:t>
            </a:r>
            <a:br>
              <a:rPr lang="en-US" dirty="0"/>
            </a:br>
            <a:r>
              <a:rPr lang="en-US" dirty="0"/>
              <a:t>pre-annotated test set containing the expected output.</a:t>
            </a:r>
          </a:p>
        </p:txBody>
      </p:sp>
      <p:sp>
        <p:nvSpPr>
          <p:cNvPr id="9" name="TextBox 8">
            <a:extLst>
              <a:ext uri="{FF2B5EF4-FFF2-40B4-BE49-F238E27FC236}">
                <a16:creationId xmlns:a16="http://schemas.microsoft.com/office/drawing/2014/main" id="{6EF5D95A-FA19-8174-AD08-420843257274}"/>
              </a:ext>
            </a:extLst>
          </p:cNvPr>
          <p:cNvSpPr txBox="1"/>
          <p:nvPr/>
        </p:nvSpPr>
        <p:spPr>
          <a:xfrm rot="16200000">
            <a:off x="689473" y="3228459"/>
            <a:ext cx="968983" cy="307777"/>
          </a:xfrm>
          <a:prstGeom prst="rect">
            <a:avLst/>
          </a:prstGeom>
          <a:noFill/>
        </p:spPr>
        <p:txBody>
          <a:bodyPr wrap="square" rtlCol="0">
            <a:spAutoFit/>
          </a:bodyPr>
          <a:lstStyle/>
          <a:p>
            <a:r>
              <a:rPr lang="en-US" sz="1400" b="1" dirty="0">
                <a:solidFill>
                  <a:schemeClr val="accent1"/>
                </a:solidFill>
              </a:rPr>
              <a:t>Accuracy</a:t>
            </a:r>
          </a:p>
        </p:txBody>
      </p:sp>
      <p:sp>
        <p:nvSpPr>
          <p:cNvPr id="10" name="TextBox 9">
            <a:extLst>
              <a:ext uri="{FF2B5EF4-FFF2-40B4-BE49-F238E27FC236}">
                <a16:creationId xmlns:a16="http://schemas.microsoft.com/office/drawing/2014/main" id="{444ABCCD-F6C7-9224-120D-A74FF70A466E}"/>
              </a:ext>
            </a:extLst>
          </p:cNvPr>
          <p:cNvSpPr txBox="1"/>
          <p:nvPr/>
        </p:nvSpPr>
        <p:spPr>
          <a:xfrm>
            <a:off x="2598631" y="6410847"/>
            <a:ext cx="6644768" cy="369332"/>
          </a:xfrm>
          <a:prstGeom prst="rect">
            <a:avLst/>
          </a:prstGeom>
          <a:noFill/>
        </p:spPr>
        <p:txBody>
          <a:bodyPr wrap="none" rtlCol="0">
            <a:spAutoFit/>
          </a:bodyPr>
          <a:lstStyle/>
          <a:p>
            <a:r>
              <a:rPr lang="en-US" b="1" dirty="0"/>
              <a:t>Evaluation set = 20 documents, 160 sentences, ~2,500 words.</a:t>
            </a:r>
          </a:p>
        </p:txBody>
      </p:sp>
    </p:spTree>
    <p:extLst>
      <p:ext uri="{BB962C8B-B14F-4D97-AF65-F5344CB8AC3E}">
        <p14:creationId xmlns:p14="http://schemas.microsoft.com/office/powerpoint/2010/main" val="2644951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7CE8-D039-22AD-D39E-7AC5FD78B690}"/>
              </a:ext>
            </a:extLst>
          </p:cNvPr>
          <p:cNvSpPr>
            <a:spLocks noGrp="1"/>
          </p:cNvSpPr>
          <p:nvPr>
            <p:ph type="title"/>
          </p:nvPr>
        </p:nvSpPr>
        <p:spPr/>
        <p:txBody>
          <a:bodyPr/>
          <a:lstStyle/>
          <a:p>
            <a:r>
              <a:rPr lang="en-US" dirty="0"/>
              <a:t>Evaluating Linguistic &amp; NLP Challenges </a:t>
            </a:r>
          </a:p>
        </p:txBody>
      </p:sp>
      <p:graphicFrame>
        <p:nvGraphicFramePr>
          <p:cNvPr id="5" name="Content Placeholder 4">
            <a:extLst>
              <a:ext uri="{FF2B5EF4-FFF2-40B4-BE49-F238E27FC236}">
                <a16:creationId xmlns:a16="http://schemas.microsoft.com/office/drawing/2014/main" id="{D409F018-91C1-C2DC-9678-9286C1A67A4A}"/>
              </a:ext>
            </a:extLst>
          </p:cNvPr>
          <p:cNvGraphicFramePr>
            <a:graphicFrameLocks noGrp="1"/>
          </p:cNvGraphicFramePr>
          <p:nvPr>
            <p:ph sz="quarter" idx="12"/>
          </p:nvPr>
        </p:nvGraphicFramePr>
        <p:xfrm>
          <a:off x="1572510" y="1931437"/>
          <a:ext cx="9150676" cy="4304115"/>
        </p:xfrm>
        <a:graphic>
          <a:graphicData uri="http://schemas.openxmlformats.org/drawingml/2006/table">
            <a:tbl>
              <a:tblPr/>
              <a:tblGrid>
                <a:gridCol w="3899422">
                  <a:extLst>
                    <a:ext uri="{9D8B030D-6E8A-4147-A177-3AD203B41FA5}">
                      <a16:colId xmlns:a16="http://schemas.microsoft.com/office/drawing/2014/main" val="2295070546"/>
                    </a:ext>
                  </a:extLst>
                </a:gridCol>
                <a:gridCol w="5251254">
                  <a:extLst>
                    <a:ext uri="{9D8B030D-6E8A-4147-A177-3AD203B41FA5}">
                      <a16:colId xmlns:a16="http://schemas.microsoft.com/office/drawing/2014/main" val="2397041281"/>
                    </a:ext>
                  </a:extLst>
                </a:gridCol>
              </a:tblGrid>
              <a:tr h="284108">
                <a:tc>
                  <a:txBody>
                    <a:bodyPr/>
                    <a:lstStyle/>
                    <a:p>
                      <a:r>
                        <a:rPr lang="en-US" sz="1600" b="1" dirty="0"/>
                        <a:t>Issue</a:t>
                      </a:r>
                      <a:endParaRPr lang="en-US" sz="1600" dirty="0"/>
                    </a:p>
                  </a:txBody>
                  <a:tcPr marL="71027" marR="71027" marT="35513" marB="35513" anchor="ctr">
                    <a:lnL>
                      <a:noFill/>
                    </a:lnL>
                    <a:lnR>
                      <a:noFill/>
                    </a:lnR>
                    <a:lnT>
                      <a:noFill/>
                    </a:lnT>
                    <a:lnB>
                      <a:noFill/>
                    </a:lnB>
                    <a:noFill/>
                  </a:tcPr>
                </a:tc>
                <a:tc>
                  <a:txBody>
                    <a:bodyPr/>
                    <a:lstStyle/>
                    <a:p>
                      <a:r>
                        <a:rPr lang="en-US" sz="1600" b="1"/>
                        <a:t>Example Test Type</a:t>
                      </a:r>
                      <a:endParaRPr lang="en-US" sz="1600"/>
                    </a:p>
                  </a:txBody>
                  <a:tcPr marL="71027" marR="71027" marT="35513" marB="35513" anchor="ctr">
                    <a:lnL>
                      <a:noFill/>
                    </a:lnL>
                    <a:lnR>
                      <a:noFill/>
                    </a:lnR>
                    <a:lnT>
                      <a:noFill/>
                    </a:lnT>
                    <a:lnB>
                      <a:noFill/>
                    </a:lnB>
                    <a:noFill/>
                  </a:tcPr>
                </a:tc>
                <a:extLst>
                  <a:ext uri="{0D108BD9-81ED-4DB2-BD59-A6C34878D82A}">
                    <a16:rowId xmlns:a16="http://schemas.microsoft.com/office/drawing/2014/main" val="712705467"/>
                  </a:ext>
                </a:extLst>
              </a:tr>
              <a:tr h="497189">
                <a:tc>
                  <a:txBody>
                    <a:bodyPr/>
                    <a:lstStyle/>
                    <a:p>
                      <a:r>
                        <a:rPr lang="en-US" sz="1600"/>
                        <a:t>Event detection granularity</a:t>
                      </a:r>
                    </a:p>
                  </a:txBody>
                  <a:tcPr marL="71027" marR="71027" marT="35513" marB="35513" anchor="ctr">
                    <a:lnL>
                      <a:noFill/>
                    </a:lnL>
                    <a:lnR>
                      <a:noFill/>
                    </a:lnR>
                    <a:lnT>
                      <a:noFill/>
                    </a:lnT>
                    <a:lnB>
                      <a:noFill/>
                    </a:lnB>
                    <a:noFill/>
                  </a:tcPr>
                </a:tc>
                <a:tc>
                  <a:txBody>
                    <a:bodyPr/>
                    <a:lstStyle/>
                    <a:p>
                      <a:r>
                        <a:rPr lang="en-US" sz="1600" dirty="0"/>
                        <a:t>Can the system distinguish core from peripheral events? Does it identify implicit events?</a:t>
                      </a:r>
                    </a:p>
                  </a:txBody>
                  <a:tcPr marL="71027" marR="71027" marT="35513" marB="35513" anchor="ctr">
                    <a:lnL>
                      <a:noFill/>
                    </a:lnL>
                    <a:lnR>
                      <a:noFill/>
                    </a:lnR>
                    <a:lnT>
                      <a:noFill/>
                    </a:lnT>
                    <a:lnB>
                      <a:noFill/>
                    </a:lnB>
                    <a:noFill/>
                  </a:tcPr>
                </a:tc>
                <a:extLst>
                  <a:ext uri="{0D108BD9-81ED-4DB2-BD59-A6C34878D82A}">
                    <a16:rowId xmlns:a16="http://schemas.microsoft.com/office/drawing/2014/main" val="3363809436"/>
                  </a:ext>
                </a:extLst>
              </a:tr>
              <a:tr h="497189">
                <a:tc>
                  <a:txBody>
                    <a:bodyPr/>
                    <a:lstStyle/>
                    <a:p>
                      <a:r>
                        <a:rPr lang="en-US" sz="1600"/>
                        <a:t>Light verb construction parsing</a:t>
                      </a:r>
                    </a:p>
                  </a:txBody>
                  <a:tcPr marL="71027" marR="71027" marT="35513" marB="35513" anchor="ctr">
                    <a:lnL>
                      <a:noFill/>
                    </a:lnL>
                    <a:lnR>
                      <a:noFill/>
                    </a:lnR>
                    <a:lnT>
                      <a:noFill/>
                    </a:lnT>
                    <a:lnB>
                      <a:noFill/>
                    </a:lnB>
                    <a:noFill/>
                  </a:tcPr>
                </a:tc>
                <a:tc>
                  <a:txBody>
                    <a:bodyPr/>
                    <a:lstStyle/>
                    <a:p>
                      <a:r>
                        <a:rPr lang="en-US" sz="1600"/>
                        <a:t>Are LVCs unified and semantically labeled correctly?</a:t>
                      </a:r>
                    </a:p>
                  </a:txBody>
                  <a:tcPr marL="71027" marR="71027" marT="35513" marB="35513" anchor="ctr">
                    <a:lnL>
                      <a:noFill/>
                    </a:lnL>
                    <a:lnR>
                      <a:noFill/>
                    </a:lnR>
                    <a:lnT>
                      <a:noFill/>
                    </a:lnT>
                    <a:lnB>
                      <a:noFill/>
                    </a:lnB>
                    <a:noFill/>
                  </a:tcPr>
                </a:tc>
                <a:extLst>
                  <a:ext uri="{0D108BD9-81ED-4DB2-BD59-A6C34878D82A}">
                    <a16:rowId xmlns:a16="http://schemas.microsoft.com/office/drawing/2014/main" val="3093766863"/>
                  </a:ext>
                </a:extLst>
              </a:tr>
              <a:tr h="284108">
                <a:tc>
                  <a:txBody>
                    <a:bodyPr/>
                    <a:lstStyle/>
                    <a:p>
                      <a:r>
                        <a:rPr lang="en-US" sz="1600"/>
                        <a:t>Role labeling</a:t>
                      </a:r>
                    </a:p>
                  </a:txBody>
                  <a:tcPr marL="71027" marR="71027" marT="35513" marB="35513" anchor="ctr">
                    <a:lnL>
                      <a:noFill/>
                    </a:lnL>
                    <a:lnR>
                      <a:noFill/>
                    </a:lnR>
                    <a:lnT>
                      <a:noFill/>
                    </a:lnT>
                    <a:lnB>
                      <a:noFill/>
                    </a:lnB>
                    <a:noFill/>
                  </a:tcPr>
                </a:tc>
                <a:tc>
                  <a:txBody>
                    <a:bodyPr/>
                    <a:lstStyle/>
                    <a:p>
                      <a:r>
                        <a:rPr lang="en-US" sz="1600"/>
                        <a:t>Does it identify agents/patients, even if implicit?</a:t>
                      </a:r>
                    </a:p>
                  </a:txBody>
                  <a:tcPr marL="71027" marR="71027" marT="35513" marB="35513" anchor="ctr">
                    <a:lnL>
                      <a:noFill/>
                    </a:lnL>
                    <a:lnR>
                      <a:noFill/>
                    </a:lnR>
                    <a:lnT>
                      <a:noFill/>
                    </a:lnT>
                    <a:lnB>
                      <a:noFill/>
                    </a:lnB>
                    <a:noFill/>
                  </a:tcPr>
                </a:tc>
                <a:extLst>
                  <a:ext uri="{0D108BD9-81ED-4DB2-BD59-A6C34878D82A}">
                    <a16:rowId xmlns:a16="http://schemas.microsoft.com/office/drawing/2014/main" val="1675291833"/>
                  </a:ext>
                </a:extLst>
              </a:tr>
              <a:tr h="497189">
                <a:tc>
                  <a:txBody>
                    <a:bodyPr/>
                    <a:lstStyle/>
                    <a:p>
                      <a:r>
                        <a:rPr lang="en-US" sz="1600"/>
                        <a:t>Temporal inference</a:t>
                      </a:r>
                    </a:p>
                  </a:txBody>
                  <a:tcPr marL="71027" marR="71027" marT="35513" marB="35513" anchor="ctr">
                    <a:lnL>
                      <a:noFill/>
                    </a:lnL>
                    <a:lnR>
                      <a:noFill/>
                    </a:lnR>
                    <a:lnT>
                      <a:noFill/>
                    </a:lnT>
                    <a:lnB>
                      <a:noFill/>
                    </a:lnB>
                    <a:noFill/>
                  </a:tcPr>
                </a:tc>
                <a:tc>
                  <a:txBody>
                    <a:bodyPr/>
                    <a:lstStyle/>
                    <a:p>
                      <a:r>
                        <a:rPr lang="en-US" sz="1600"/>
                        <a:t>Can it resolve vague expressions and normalize time?</a:t>
                      </a:r>
                    </a:p>
                  </a:txBody>
                  <a:tcPr marL="71027" marR="71027" marT="35513" marB="35513" anchor="ctr">
                    <a:lnL>
                      <a:noFill/>
                    </a:lnL>
                    <a:lnR>
                      <a:noFill/>
                    </a:lnR>
                    <a:lnT>
                      <a:noFill/>
                    </a:lnT>
                    <a:lnB>
                      <a:noFill/>
                    </a:lnB>
                    <a:noFill/>
                  </a:tcPr>
                </a:tc>
                <a:extLst>
                  <a:ext uri="{0D108BD9-81ED-4DB2-BD59-A6C34878D82A}">
                    <a16:rowId xmlns:a16="http://schemas.microsoft.com/office/drawing/2014/main" val="3579123990"/>
                  </a:ext>
                </a:extLst>
              </a:tr>
              <a:tr h="284108">
                <a:tc>
                  <a:txBody>
                    <a:bodyPr/>
                    <a:lstStyle/>
                    <a:p>
                      <a:r>
                        <a:rPr lang="en-US" sz="1600"/>
                        <a:t>Event-event relations</a:t>
                      </a:r>
                    </a:p>
                  </a:txBody>
                  <a:tcPr marL="71027" marR="71027" marT="35513" marB="35513" anchor="ctr">
                    <a:lnL>
                      <a:noFill/>
                    </a:lnL>
                    <a:lnR>
                      <a:noFill/>
                    </a:lnR>
                    <a:lnT>
                      <a:noFill/>
                    </a:lnT>
                    <a:lnB>
                      <a:noFill/>
                    </a:lnB>
                    <a:noFill/>
                  </a:tcPr>
                </a:tc>
                <a:tc>
                  <a:txBody>
                    <a:bodyPr/>
                    <a:lstStyle/>
                    <a:p>
                      <a:r>
                        <a:rPr lang="en-US" sz="1600"/>
                        <a:t>Can it detect causality, contrast, and sequencing?</a:t>
                      </a:r>
                    </a:p>
                  </a:txBody>
                  <a:tcPr marL="71027" marR="71027" marT="35513" marB="35513" anchor="ctr">
                    <a:lnL>
                      <a:noFill/>
                    </a:lnL>
                    <a:lnR>
                      <a:noFill/>
                    </a:lnR>
                    <a:lnT>
                      <a:noFill/>
                    </a:lnT>
                    <a:lnB>
                      <a:noFill/>
                    </a:lnB>
                    <a:noFill/>
                  </a:tcPr>
                </a:tc>
                <a:extLst>
                  <a:ext uri="{0D108BD9-81ED-4DB2-BD59-A6C34878D82A}">
                    <a16:rowId xmlns:a16="http://schemas.microsoft.com/office/drawing/2014/main" val="3081250498"/>
                  </a:ext>
                </a:extLst>
              </a:tr>
              <a:tr h="284108">
                <a:tc>
                  <a:txBody>
                    <a:bodyPr/>
                    <a:lstStyle/>
                    <a:p>
                      <a:r>
                        <a:rPr lang="en-US" sz="1600"/>
                        <a:t>Aspect/modality interpretation</a:t>
                      </a:r>
                    </a:p>
                  </a:txBody>
                  <a:tcPr marL="71027" marR="71027" marT="35513" marB="35513" anchor="ctr">
                    <a:lnL>
                      <a:noFill/>
                    </a:lnL>
                    <a:lnR>
                      <a:noFill/>
                    </a:lnR>
                    <a:lnT>
                      <a:noFill/>
                    </a:lnT>
                    <a:lnB>
                      <a:noFill/>
                    </a:lnB>
                    <a:noFill/>
                  </a:tcPr>
                </a:tc>
                <a:tc>
                  <a:txBody>
                    <a:bodyPr/>
                    <a:lstStyle/>
                    <a:p>
                      <a:r>
                        <a:rPr lang="en-US" sz="1600"/>
                        <a:t>Does it distinguish telic vs. atelic readings?</a:t>
                      </a:r>
                    </a:p>
                  </a:txBody>
                  <a:tcPr marL="71027" marR="71027" marT="35513" marB="35513" anchor="ctr">
                    <a:lnL>
                      <a:noFill/>
                    </a:lnL>
                    <a:lnR>
                      <a:noFill/>
                    </a:lnR>
                    <a:lnT>
                      <a:noFill/>
                    </a:lnT>
                    <a:lnB>
                      <a:noFill/>
                    </a:lnB>
                    <a:noFill/>
                  </a:tcPr>
                </a:tc>
                <a:extLst>
                  <a:ext uri="{0D108BD9-81ED-4DB2-BD59-A6C34878D82A}">
                    <a16:rowId xmlns:a16="http://schemas.microsoft.com/office/drawing/2014/main" val="771857442"/>
                  </a:ext>
                </a:extLst>
              </a:tr>
              <a:tr h="497189">
                <a:tc>
                  <a:txBody>
                    <a:bodyPr/>
                    <a:lstStyle/>
                    <a:p>
                      <a:r>
                        <a:rPr lang="en-US" sz="1600"/>
                        <a:t>Narrative structure segmentation</a:t>
                      </a:r>
                    </a:p>
                  </a:txBody>
                  <a:tcPr marL="71027" marR="71027" marT="35513" marB="35513" anchor="ctr">
                    <a:lnL>
                      <a:noFill/>
                    </a:lnL>
                    <a:lnR>
                      <a:noFill/>
                    </a:lnR>
                    <a:lnT>
                      <a:noFill/>
                    </a:lnT>
                    <a:lnB>
                      <a:noFill/>
                    </a:lnB>
                    <a:noFill/>
                  </a:tcPr>
                </a:tc>
                <a:tc>
                  <a:txBody>
                    <a:bodyPr/>
                    <a:lstStyle/>
                    <a:p>
                      <a:r>
                        <a:rPr lang="en-US" sz="1600"/>
                        <a:t>Can it identify orientation, complication, resolution?</a:t>
                      </a:r>
                    </a:p>
                  </a:txBody>
                  <a:tcPr marL="71027" marR="71027" marT="35513" marB="35513" anchor="ctr">
                    <a:lnL>
                      <a:noFill/>
                    </a:lnL>
                    <a:lnR>
                      <a:noFill/>
                    </a:lnR>
                    <a:lnT>
                      <a:noFill/>
                    </a:lnT>
                    <a:lnB>
                      <a:noFill/>
                    </a:lnB>
                    <a:noFill/>
                  </a:tcPr>
                </a:tc>
                <a:extLst>
                  <a:ext uri="{0D108BD9-81ED-4DB2-BD59-A6C34878D82A}">
                    <a16:rowId xmlns:a16="http://schemas.microsoft.com/office/drawing/2014/main" val="3176209159"/>
                  </a:ext>
                </a:extLst>
              </a:tr>
              <a:tr h="497189">
                <a:tc>
                  <a:txBody>
                    <a:bodyPr/>
                    <a:lstStyle/>
                    <a:p>
                      <a:r>
                        <a:rPr lang="en-US" sz="1600"/>
                        <a:t>Co-reference</a:t>
                      </a:r>
                    </a:p>
                  </a:txBody>
                  <a:tcPr marL="71027" marR="71027" marT="35513" marB="35513" anchor="ctr">
                    <a:lnL>
                      <a:noFill/>
                    </a:lnL>
                    <a:lnR>
                      <a:noFill/>
                    </a:lnR>
                    <a:lnT>
                      <a:noFill/>
                    </a:lnT>
                    <a:lnB>
                      <a:noFill/>
                    </a:lnB>
                    <a:noFill/>
                  </a:tcPr>
                </a:tc>
                <a:tc>
                  <a:txBody>
                    <a:bodyPr/>
                    <a:lstStyle/>
                    <a:p>
                      <a:r>
                        <a:rPr lang="en-US" sz="1600"/>
                        <a:t>Can it track entities/events across clauses/documents?</a:t>
                      </a:r>
                    </a:p>
                  </a:txBody>
                  <a:tcPr marL="71027" marR="71027" marT="35513" marB="35513" anchor="ctr">
                    <a:lnL>
                      <a:noFill/>
                    </a:lnL>
                    <a:lnR>
                      <a:noFill/>
                    </a:lnR>
                    <a:lnT>
                      <a:noFill/>
                    </a:lnT>
                    <a:lnB>
                      <a:noFill/>
                    </a:lnB>
                    <a:noFill/>
                  </a:tcPr>
                </a:tc>
                <a:extLst>
                  <a:ext uri="{0D108BD9-81ED-4DB2-BD59-A6C34878D82A}">
                    <a16:rowId xmlns:a16="http://schemas.microsoft.com/office/drawing/2014/main" val="1552656359"/>
                  </a:ext>
                </a:extLst>
              </a:tr>
              <a:tr h="497189">
                <a:tc>
                  <a:txBody>
                    <a:bodyPr/>
                    <a:lstStyle/>
                    <a:p>
                      <a:r>
                        <a:rPr lang="en-US" sz="1600"/>
                        <a:t>Cross-lingual bias</a:t>
                      </a:r>
                    </a:p>
                  </a:txBody>
                  <a:tcPr marL="71027" marR="71027" marT="35513" marB="35513" anchor="ctr">
                    <a:lnL>
                      <a:noFill/>
                    </a:lnL>
                    <a:lnR>
                      <a:noFill/>
                    </a:lnR>
                    <a:lnT>
                      <a:noFill/>
                    </a:lnT>
                    <a:lnB>
                      <a:noFill/>
                    </a:lnB>
                    <a:noFill/>
                  </a:tcPr>
                </a:tc>
                <a:tc>
                  <a:txBody>
                    <a:bodyPr/>
                    <a:lstStyle/>
                    <a:p>
                      <a:r>
                        <a:rPr lang="en-US" sz="1600" dirty="0"/>
                        <a:t>Does it hallucinate or flatten culturally specific terms?</a:t>
                      </a:r>
                    </a:p>
                  </a:txBody>
                  <a:tcPr marL="71027" marR="71027" marT="35513" marB="35513" anchor="ctr">
                    <a:lnL>
                      <a:noFill/>
                    </a:lnL>
                    <a:lnR>
                      <a:noFill/>
                    </a:lnR>
                    <a:lnT>
                      <a:noFill/>
                    </a:lnT>
                    <a:lnB>
                      <a:noFill/>
                    </a:lnB>
                    <a:noFill/>
                  </a:tcPr>
                </a:tc>
                <a:extLst>
                  <a:ext uri="{0D108BD9-81ED-4DB2-BD59-A6C34878D82A}">
                    <a16:rowId xmlns:a16="http://schemas.microsoft.com/office/drawing/2014/main" val="514187859"/>
                  </a:ext>
                </a:extLst>
              </a:tr>
            </a:tbl>
          </a:graphicData>
        </a:graphic>
      </p:graphicFrame>
      <p:sp>
        <p:nvSpPr>
          <p:cNvPr id="4" name="Slide Number Placeholder 3">
            <a:extLst>
              <a:ext uri="{FF2B5EF4-FFF2-40B4-BE49-F238E27FC236}">
                <a16:creationId xmlns:a16="http://schemas.microsoft.com/office/drawing/2014/main" id="{DB64670D-B7E6-4414-9802-7A6B3787C385}"/>
              </a:ext>
            </a:extLst>
          </p:cNvPr>
          <p:cNvSpPr>
            <a:spLocks noGrp="1"/>
          </p:cNvSpPr>
          <p:nvPr>
            <p:ph type="sldNum" sz="quarter" idx="15"/>
          </p:nvPr>
        </p:nvSpPr>
        <p:spPr/>
        <p:txBody>
          <a:bodyPr/>
          <a:lstStyle/>
          <a:p>
            <a:fld id="{18D65601-5AE2-46FC-B138-694DDD2B510D}" type="slidenum">
              <a:rPr lang="en-US" smtClean="0"/>
              <a:pPr/>
              <a:t>14</a:t>
            </a:fld>
            <a:endParaRPr lang="en-US" dirty="0"/>
          </a:p>
        </p:txBody>
      </p:sp>
    </p:spTree>
    <p:extLst>
      <p:ext uri="{BB962C8B-B14F-4D97-AF65-F5344CB8AC3E}">
        <p14:creationId xmlns:p14="http://schemas.microsoft.com/office/powerpoint/2010/main" val="1570160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CFCA0-9EB1-E061-B6A1-A169A7EA4A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2C2AE-8FAF-C22A-B797-4F5229C0ACC2}"/>
              </a:ext>
            </a:extLst>
          </p:cNvPr>
          <p:cNvSpPr>
            <a:spLocks noGrp="1"/>
          </p:cNvSpPr>
          <p:nvPr>
            <p:ph type="title"/>
          </p:nvPr>
        </p:nvSpPr>
        <p:spPr/>
        <p:txBody>
          <a:bodyPr/>
          <a:lstStyle/>
          <a:p>
            <a:r>
              <a:rPr lang="en-US" dirty="0"/>
              <a:t>Events</a:t>
            </a:r>
          </a:p>
        </p:txBody>
      </p:sp>
      <p:graphicFrame>
        <p:nvGraphicFramePr>
          <p:cNvPr id="6" name="Content Placeholder 5">
            <a:extLst>
              <a:ext uri="{FF2B5EF4-FFF2-40B4-BE49-F238E27FC236}">
                <a16:creationId xmlns:a16="http://schemas.microsoft.com/office/drawing/2014/main" id="{4535E877-BADC-08E9-A48D-DDD25E5A9B0A}"/>
              </a:ext>
            </a:extLst>
          </p:cNvPr>
          <p:cNvGraphicFramePr>
            <a:graphicFrameLocks noGrp="1"/>
          </p:cNvGraphicFramePr>
          <p:nvPr>
            <p:ph sz="quarter" idx="12"/>
            <p:extLst>
              <p:ext uri="{D42A27DB-BD31-4B8C-83A1-F6EECF244321}">
                <p14:modId xmlns:p14="http://schemas.microsoft.com/office/powerpoint/2010/main" val="2935207443"/>
              </p:ext>
            </p:extLst>
          </p:nvPr>
        </p:nvGraphicFramePr>
        <p:xfrm>
          <a:off x="1449388" y="2108200"/>
          <a:ext cx="9541700" cy="1102360"/>
        </p:xfrm>
        <a:graphic>
          <a:graphicData uri="http://schemas.openxmlformats.org/drawingml/2006/table">
            <a:tbl>
              <a:tblPr firstRow="1" bandRow="1">
                <a:tableStyleId>{0E3FDE45-AF77-4B5C-9715-49D594BDF05E}</a:tableStyleId>
              </a:tblPr>
              <a:tblGrid>
                <a:gridCol w="4503356">
                  <a:extLst>
                    <a:ext uri="{9D8B030D-6E8A-4147-A177-3AD203B41FA5}">
                      <a16:colId xmlns:a16="http://schemas.microsoft.com/office/drawing/2014/main" val="3668054948"/>
                    </a:ext>
                  </a:extLst>
                </a:gridCol>
                <a:gridCol w="5038344">
                  <a:extLst>
                    <a:ext uri="{9D8B030D-6E8A-4147-A177-3AD203B41FA5}">
                      <a16:colId xmlns:a16="http://schemas.microsoft.com/office/drawing/2014/main" val="1593968079"/>
                    </a:ext>
                  </a:extLst>
                </a:gridCol>
              </a:tblGrid>
              <a:tr h="370840">
                <a:tc>
                  <a:txBody>
                    <a:bodyPr/>
                    <a:lstStyle/>
                    <a:p>
                      <a:r>
                        <a:rPr lang="en-US" sz="1400" b="1" dirty="0"/>
                        <a:t>Light Verb Constructions</a:t>
                      </a:r>
                    </a:p>
                  </a:txBody>
                  <a:tcPr/>
                </a:tc>
                <a:tc>
                  <a:txBody>
                    <a:bodyPr/>
                    <a:lstStyle/>
                    <a:p>
                      <a:endParaRPr lang="en-US" sz="1400"/>
                    </a:p>
                  </a:txBody>
                  <a:tcPr/>
                </a:tc>
                <a:extLst>
                  <a:ext uri="{0D108BD9-81ED-4DB2-BD59-A6C34878D82A}">
                    <a16:rowId xmlns:a16="http://schemas.microsoft.com/office/drawing/2014/main" val="3031036371"/>
                  </a:ext>
                </a:extLst>
              </a:tr>
              <a:tr h="370840">
                <a:tc>
                  <a:txBody>
                    <a:bodyPr/>
                    <a:lstStyle/>
                    <a:p>
                      <a:r>
                        <a:rPr lang="en-US" sz="1400" i="0" dirty="0"/>
                        <a:t>System correctly identifies both regular LVCs and separable LVCs</a:t>
                      </a:r>
                    </a:p>
                  </a:txBody>
                  <a:tcPr/>
                </a:tc>
                <a:tc>
                  <a:txBody>
                    <a:bodyPr/>
                    <a:lstStyle/>
                    <a:p>
                      <a:pPr algn="r"/>
                      <a:r>
                        <a:rPr lang="fa-IR" sz="1400" dirty="0"/>
                        <a:t>تگرگ لطمه شدیدی به باغ من زد.</a:t>
                      </a:r>
                      <a:endParaRPr lang="en-US" sz="1400" dirty="0"/>
                    </a:p>
                    <a:p>
                      <a:pPr algn="r"/>
                      <a:r>
                        <a:rPr lang="en-US" sz="1400" dirty="0"/>
                        <a:t>The hail caused severe damage to my garden.</a:t>
                      </a:r>
                      <a:br>
                        <a:rPr lang="en-US" sz="1400" dirty="0"/>
                      </a:br>
                      <a:r>
                        <a:rPr lang="en-US" sz="1400" dirty="0"/>
                        <a:t>(The hail severely damaged my garden.)</a:t>
                      </a:r>
                    </a:p>
                  </a:txBody>
                  <a:tcPr/>
                </a:tc>
                <a:extLst>
                  <a:ext uri="{0D108BD9-81ED-4DB2-BD59-A6C34878D82A}">
                    <a16:rowId xmlns:a16="http://schemas.microsoft.com/office/drawing/2014/main" val="792704791"/>
                  </a:ext>
                </a:extLst>
              </a:tr>
            </a:tbl>
          </a:graphicData>
        </a:graphic>
      </p:graphicFrame>
      <p:sp>
        <p:nvSpPr>
          <p:cNvPr id="4" name="Slide Number Placeholder 3">
            <a:extLst>
              <a:ext uri="{FF2B5EF4-FFF2-40B4-BE49-F238E27FC236}">
                <a16:creationId xmlns:a16="http://schemas.microsoft.com/office/drawing/2014/main" id="{962F4E4A-522A-96A5-7006-7B6DB94C4B56}"/>
              </a:ext>
            </a:extLst>
          </p:cNvPr>
          <p:cNvSpPr>
            <a:spLocks noGrp="1"/>
          </p:cNvSpPr>
          <p:nvPr>
            <p:ph type="sldNum" sz="quarter" idx="15"/>
          </p:nvPr>
        </p:nvSpPr>
        <p:spPr/>
        <p:txBody>
          <a:bodyPr/>
          <a:lstStyle/>
          <a:p>
            <a:fld id="{18D65601-5AE2-46FC-B138-694DDD2B510D}" type="slidenum">
              <a:rPr lang="en-US" smtClean="0"/>
              <a:pPr/>
              <a:t>15</a:t>
            </a:fld>
            <a:endParaRPr lang="en-US" dirty="0"/>
          </a:p>
        </p:txBody>
      </p:sp>
      <p:graphicFrame>
        <p:nvGraphicFramePr>
          <p:cNvPr id="11" name="Content Placeholder 5">
            <a:extLst>
              <a:ext uri="{FF2B5EF4-FFF2-40B4-BE49-F238E27FC236}">
                <a16:creationId xmlns:a16="http://schemas.microsoft.com/office/drawing/2014/main" id="{2AA7FEC7-3C35-C3BF-B687-F831FED04D39}"/>
              </a:ext>
            </a:extLst>
          </p:cNvPr>
          <p:cNvGraphicFramePr>
            <a:graphicFrameLocks/>
          </p:cNvGraphicFramePr>
          <p:nvPr>
            <p:extLst>
              <p:ext uri="{D42A27DB-BD31-4B8C-83A1-F6EECF244321}">
                <p14:modId xmlns:p14="http://schemas.microsoft.com/office/powerpoint/2010/main" val="1168666226"/>
              </p:ext>
            </p:extLst>
          </p:nvPr>
        </p:nvGraphicFramePr>
        <p:xfrm>
          <a:off x="1449388" y="4025392"/>
          <a:ext cx="9541700" cy="1407160"/>
        </p:xfrm>
        <a:graphic>
          <a:graphicData uri="http://schemas.openxmlformats.org/drawingml/2006/table">
            <a:tbl>
              <a:tblPr firstRow="1" bandRow="1">
                <a:tableStyleId>{0E3FDE45-AF77-4B5C-9715-49D594BDF05E}</a:tableStyleId>
              </a:tblPr>
              <a:tblGrid>
                <a:gridCol w="5106860">
                  <a:extLst>
                    <a:ext uri="{9D8B030D-6E8A-4147-A177-3AD203B41FA5}">
                      <a16:colId xmlns:a16="http://schemas.microsoft.com/office/drawing/2014/main" val="3668054948"/>
                    </a:ext>
                  </a:extLst>
                </a:gridCol>
                <a:gridCol w="4434840">
                  <a:extLst>
                    <a:ext uri="{9D8B030D-6E8A-4147-A177-3AD203B41FA5}">
                      <a16:colId xmlns:a16="http://schemas.microsoft.com/office/drawing/2014/main" val="1593968079"/>
                    </a:ext>
                  </a:extLst>
                </a:gridCol>
              </a:tblGrid>
              <a:tr h="370840">
                <a:tc>
                  <a:txBody>
                    <a:bodyPr/>
                    <a:lstStyle/>
                    <a:p>
                      <a:r>
                        <a:rPr lang="en-US" sz="1400" b="1" dirty="0"/>
                        <a:t>Serial Verbs: multiple verbs forming a single event chain</a:t>
                      </a:r>
                    </a:p>
                  </a:txBody>
                  <a:tcPr/>
                </a:tc>
                <a:tc>
                  <a:txBody>
                    <a:bodyPr/>
                    <a:lstStyle/>
                    <a:p>
                      <a:endParaRPr lang="en-US" sz="1400" dirty="0"/>
                    </a:p>
                  </a:txBody>
                  <a:tcPr/>
                </a:tc>
                <a:extLst>
                  <a:ext uri="{0D108BD9-81ED-4DB2-BD59-A6C34878D82A}">
                    <a16:rowId xmlns:a16="http://schemas.microsoft.com/office/drawing/2014/main" val="3031036371"/>
                  </a:ext>
                </a:extLst>
              </a:tr>
              <a:tr h="370840">
                <a:tc>
                  <a:txBody>
                    <a:bodyPr/>
                    <a:lstStyle/>
                    <a:p>
                      <a:r>
                        <a:rPr lang="en-US" sz="1400" i="0" cap="none" baseline="0" dirty="0"/>
                        <a:t>System identified 3 related events of </a:t>
                      </a:r>
                      <a:r>
                        <a:rPr lang="en-US" sz="1400" i="1" cap="none" baseline="0" dirty="0"/>
                        <a:t>movement </a:t>
                      </a:r>
                      <a:r>
                        <a:rPr lang="en-US" sz="1400" i="0" cap="none" baseline="0" dirty="0"/>
                        <a:t>(go)</a:t>
                      </a:r>
                      <a:r>
                        <a:rPr lang="en-US" sz="1400" i="1" cap="none" baseline="0" dirty="0"/>
                        <a:t>, acquisition </a:t>
                      </a:r>
                      <a:r>
                        <a:rPr lang="en-US" sz="1400" i="0" cap="none" baseline="0" dirty="0"/>
                        <a:t>(get), and </a:t>
                      </a:r>
                      <a:r>
                        <a:rPr lang="en-US" sz="1400" i="1" cap="none" baseline="0" dirty="0"/>
                        <a:t>movement </a:t>
                      </a:r>
                      <a:r>
                        <a:rPr lang="en-US" sz="1400" i="0" cap="none" baseline="0" dirty="0"/>
                        <a:t>(bring)</a:t>
                      </a:r>
                    </a:p>
                  </a:txBody>
                  <a:tcPr/>
                </a:tc>
                <a:tc>
                  <a:txBody>
                    <a:bodyPr/>
                    <a:lstStyle/>
                    <a:p>
                      <a:pPr algn="r"/>
                      <a:r>
                        <a:rPr lang="fa-IR" sz="1400" dirty="0"/>
                        <a:t>رفتم گرفتمش آوردمش خونه</a:t>
                      </a:r>
                      <a:endParaRPr lang="en-US" sz="1400" dirty="0"/>
                    </a:p>
                    <a:p>
                      <a:pPr algn="r"/>
                      <a:r>
                        <a:rPr lang="en-US" sz="1400" dirty="0"/>
                        <a:t>I went, got him/her/it, brought him/her/it home.</a:t>
                      </a:r>
                    </a:p>
                  </a:txBody>
                  <a:tcPr/>
                </a:tc>
                <a:extLst>
                  <a:ext uri="{0D108BD9-81ED-4DB2-BD59-A6C34878D82A}">
                    <a16:rowId xmlns:a16="http://schemas.microsoft.com/office/drawing/2014/main" val="792704791"/>
                  </a:ext>
                </a:extLst>
              </a:tr>
              <a:tr h="370840">
                <a:tc>
                  <a:txBody>
                    <a:bodyPr/>
                    <a:lstStyle/>
                    <a:p>
                      <a:r>
                        <a:rPr lang="en-US" sz="1400" i="0" cap="none" baseline="0" dirty="0"/>
                        <a:t>System identified 3 consecutive events of </a:t>
                      </a:r>
                      <a:r>
                        <a:rPr lang="en-US" sz="1400" i="1" cap="none" baseline="0" dirty="0"/>
                        <a:t>arrival</a:t>
                      </a:r>
                      <a:r>
                        <a:rPr lang="en-US" sz="1400" i="0" cap="none" baseline="0" dirty="0"/>
                        <a:t>, </a:t>
                      </a:r>
                      <a:r>
                        <a:rPr lang="en-US" sz="1400" i="1" cap="none" baseline="0" dirty="0"/>
                        <a:t>picking up</a:t>
                      </a:r>
                      <a:r>
                        <a:rPr lang="en-US" sz="1400" i="0" cap="none" baseline="0" dirty="0"/>
                        <a:t> and </a:t>
                      </a:r>
                      <a:r>
                        <a:rPr lang="en-US" sz="1400" i="1" cap="none" baseline="0" dirty="0"/>
                        <a:t>delivering.</a:t>
                      </a:r>
                      <a:endParaRPr lang="en-US" sz="1400" i="0" cap="none" baseline="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400" dirty="0"/>
                        <a:t>که‌چکه‌که‌ هات بگرێ، دوای بگوازێ بۆ باوکی</a:t>
                      </a:r>
                      <a:endParaRPr lang="en-US" sz="1400" dirty="0"/>
                    </a:p>
                  </a:txBody>
                  <a:tcPr/>
                </a:tc>
                <a:extLst>
                  <a:ext uri="{0D108BD9-81ED-4DB2-BD59-A6C34878D82A}">
                    <a16:rowId xmlns:a16="http://schemas.microsoft.com/office/drawing/2014/main" val="1942724731"/>
                  </a:ext>
                </a:extLst>
              </a:tr>
            </a:tbl>
          </a:graphicData>
        </a:graphic>
      </p:graphicFrame>
      <p:sp>
        <p:nvSpPr>
          <p:cNvPr id="5" name="Rectangle: Rounded Corners 4">
            <a:extLst>
              <a:ext uri="{FF2B5EF4-FFF2-40B4-BE49-F238E27FC236}">
                <a16:creationId xmlns:a16="http://schemas.microsoft.com/office/drawing/2014/main" id="{546592C3-B0B8-C02C-DF4B-BF082AB4BB72}"/>
              </a:ext>
            </a:extLst>
          </p:cNvPr>
          <p:cNvSpPr/>
          <p:nvPr/>
        </p:nvSpPr>
        <p:spPr>
          <a:xfrm>
            <a:off x="6797407" y="4025392"/>
            <a:ext cx="4193681" cy="32627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r"/>
            <a:r>
              <a:rPr lang="en-US" sz="1400" dirty="0"/>
              <a:t>Analyzed as distinct events (inconsistent in Sorani)</a:t>
            </a:r>
          </a:p>
        </p:txBody>
      </p:sp>
      <p:sp>
        <p:nvSpPr>
          <p:cNvPr id="7" name="Rectangle: Rounded Corners 6">
            <a:extLst>
              <a:ext uri="{FF2B5EF4-FFF2-40B4-BE49-F238E27FC236}">
                <a16:creationId xmlns:a16="http://schemas.microsoft.com/office/drawing/2014/main" id="{E18EB524-00E1-036E-D13A-6129BBBCD621}"/>
              </a:ext>
            </a:extLst>
          </p:cNvPr>
          <p:cNvSpPr/>
          <p:nvPr/>
        </p:nvSpPr>
        <p:spPr>
          <a:xfrm>
            <a:off x="6797408" y="2108200"/>
            <a:ext cx="4193680" cy="32627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r"/>
            <a:r>
              <a:rPr lang="en-US" sz="1400" dirty="0"/>
              <a:t>Correctly identified</a:t>
            </a:r>
          </a:p>
        </p:txBody>
      </p:sp>
      <p:grpSp>
        <p:nvGrpSpPr>
          <p:cNvPr id="14" name="Group 13">
            <a:extLst>
              <a:ext uri="{FF2B5EF4-FFF2-40B4-BE49-F238E27FC236}">
                <a16:creationId xmlns:a16="http://schemas.microsoft.com/office/drawing/2014/main" id="{49D48CB6-2898-947B-0A0D-A340A2127DAC}"/>
              </a:ext>
            </a:extLst>
          </p:cNvPr>
          <p:cNvGrpSpPr/>
          <p:nvPr/>
        </p:nvGrpSpPr>
        <p:grpSpPr>
          <a:xfrm>
            <a:off x="8865672" y="2508999"/>
            <a:ext cx="1646118" cy="229121"/>
            <a:chOff x="8865672" y="2508999"/>
            <a:chExt cx="1646118" cy="229121"/>
          </a:xfrm>
        </p:grpSpPr>
        <p:sp>
          <p:nvSpPr>
            <p:cNvPr id="9" name="Rectangle: Rounded Corners 8">
              <a:extLst>
                <a:ext uri="{FF2B5EF4-FFF2-40B4-BE49-F238E27FC236}">
                  <a16:creationId xmlns:a16="http://schemas.microsoft.com/office/drawing/2014/main" id="{71B48FB0-C8E0-1C12-2843-25177CEA59D7}"/>
                </a:ext>
              </a:extLst>
            </p:cNvPr>
            <p:cNvSpPr/>
            <p:nvPr/>
          </p:nvSpPr>
          <p:spPr>
            <a:xfrm>
              <a:off x="10191750" y="2514600"/>
              <a:ext cx="320040" cy="22352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5253C78-EE4B-5A4F-D55F-5432DF4EC17C}"/>
                </a:ext>
              </a:extLst>
            </p:cNvPr>
            <p:cNvSpPr/>
            <p:nvPr/>
          </p:nvSpPr>
          <p:spPr>
            <a:xfrm>
              <a:off x="8865672" y="2508999"/>
              <a:ext cx="320040" cy="22352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45A460DB-DE42-1A1E-C07C-85314095DFE6}"/>
                </a:ext>
              </a:extLst>
            </p:cNvPr>
            <p:cNvCxnSpPr>
              <a:stCxn id="10" idx="3"/>
            </p:cNvCxnSpPr>
            <p:nvPr/>
          </p:nvCxnSpPr>
          <p:spPr>
            <a:xfrm>
              <a:off x="9185712" y="2620759"/>
              <a:ext cx="1006038" cy="5601"/>
            </a:xfrm>
            <a:prstGeom prst="line">
              <a:avLst/>
            </a:prstGeom>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84979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51555-7F01-8526-63BA-E995AF249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2457F-A7A7-5075-546F-6E4C7226EEBE}"/>
              </a:ext>
            </a:extLst>
          </p:cNvPr>
          <p:cNvSpPr>
            <a:spLocks noGrp="1"/>
          </p:cNvSpPr>
          <p:nvPr>
            <p:ph type="title"/>
          </p:nvPr>
        </p:nvSpPr>
        <p:spPr/>
        <p:txBody>
          <a:bodyPr/>
          <a:lstStyle/>
          <a:p>
            <a:r>
              <a:rPr lang="en-US" dirty="0"/>
              <a:t>Events (cont.)</a:t>
            </a:r>
          </a:p>
        </p:txBody>
      </p:sp>
      <p:graphicFrame>
        <p:nvGraphicFramePr>
          <p:cNvPr id="6" name="Content Placeholder 5">
            <a:extLst>
              <a:ext uri="{FF2B5EF4-FFF2-40B4-BE49-F238E27FC236}">
                <a16:creationId xmlns:a16="http://schemas.microsoft.com/office/drawing/2014/main" id="{6B5BC8A8-72A8-BE82-C310-ABCE003BA211}"/>
              </a:ext>
            </a:extLst>
          </p:cNvPr>
          <p:cNvGraphicFramePr>
            <a:graphicFrameLocks noGrp="1"/>
          </p:cNvGraphicFramePr>
          <p:nvPr>
            <p:ph sz="quarter" idx="12"/>
            <p:extLst>
              <p:ext uri="{D42A27DB-BD31-4B8C-83A1-F6EECF244321}">
                <p14:modId xmlns:p14="http://schemas.microsoft.com/office/powerpoint/2010/main" val="1556835542"/>
              </p:ext>
            </p:extLst>
          </p:nvPr>
        </p:nvGraphicFramePr>
        <p:xfrm>
          <a:off x="1449388" y="2108200"/>
          <a:ext cx="9541700" cy="1529080"/>
        </p:xfrm>
        <a:graphic>
          <a:graphicData uri="http://schemas.openxmlformats.org/drawingml/2006/table">
            <a:tbl>
              <a:tblPr firstRow="1" bandRow="1">
                <a:tableStyleId>{0E3FDE45-AF77-4B5C-9715-49D594BDF05E}</a:tableStyleId>
              </a:tblPr>
              <a:tblGrid>
                <a:gridCol w="4503356">
                  <a:extLst>
                    <a:ext uri="{9D8B030D-6E8A-4147-A177-3AD203B41FA5}">
                      <a16:colId xmlns:a16="http://schemas.microsoft.com/office/drawing/2014/main" val="3668054948"/>
                    </a:ext>
                  </a:extLst>
                </a:gridCol>
                <a:gridCol w="5038344">
                  <a:extLst>
                    <a:ext uri="{9D8B030D-6E8A-4147-A177-3AD203B41FA5}">
                      <a16:colId xmlns:a16="http://schemas.microsoft.com/office/drawing/2014/main" val="1593968079"/>
                    </a:ext>
                  </a:extLst>
                </a:gridCol>
              </a:tblGrid>
              <a:tr h="370840">
                <a:tc>
                  <a:txBody>
                    <a:bodyPr/>
                    <a:lstStyle/>
                    <a:p>
                      <a:r>
                        <a:rPr lang="en-US" sz="1400" b="1" dirty="0"/>
                        <a:t>Nested Events: relative clauses, nominalization</a:t>
                      </a:r>
                    </a:p>
                  </a:txBody>
                  <a:tcPr/>
                </a:tc>
                <a:tc>
                  <a:txBody>
                    <a:bodyPr/>
                    <a:lstStyle/>
                    <a:p>
                      <a:endParaRPr lang="en-US" sz="1400" dirty="0"/>
                    </a:p>
                  </a:txBody>
                  <a:tcPr/>
                </a:tc>
                <a:extLst>
                  <a:ext uri="{0D108BD9-81ED-4DB2-BD59-A6C34878D82A}">
                    <a16:rowId xmlns:a16="http://schemas.microsoft.com/office/drawing/2014/main" val="3031036371"/>
                  </a:ext>
                </a:extLst>
              </a:tr>
              <a:tr h="370840">
                <a:tc>
                  <a:txBody>
                    <a:bodyPr/>
                    <a:lstStyle/>
                    <a:p>
                      <a:r>
                        <a:rPr lang="en-US" sz="1400" i="1" dirty="0"/>
                        <a:t>Expected:</a:t>
                      </a:r>
                    </a:p>
                    <a:p>
                      <a:pPr marL="285750" indent="-285750">
                        <a:buFont typeface="Arial" panose="020B0604020202020204" pitchFamily="34" charset="0"/>
                        <a:buChar char="•"/>
                      </a:pPr>
                      <a:r>
                        <a:rPr lang="en-US" sz="1400" i="0" cap="small" baseline="0" dirty="0"/>
                        <a:t>reporting</a:t>
                      </a:r>
                    </a:p>
                    <a:p>
                      <a:pPr marL="285750" indent="-285750">
                        <a:buFont typeface="Arial" panose="020B0604020202020204" pitchFamily="34" charset="0"/>
                        <a:buChar char="•"/>
                      </a:pPr>
                      <a:r>
                        <a:rPr lang="en-US" sz="1400" i="0" cap="small" baseline="0" dirty="0"/>
                        <a:t>attack (on embassy)</a:t>
                      </a:r>
                    </a:p>
                    <a:p>
                      <a:pPr marL="285750" indent="-285750">
                        <a:buFont typeface="Arial" panose="020B0604020202020204" pitchFamily="34" charset="0"/>
                        <a:buChar char="•"/>
                      </a:pPr>
                      <a:r>
                        <a:rPr lang="en-US" sz="1400" i="0" cap="small" baseline="0" dirty="0"/>
                        <a:t>involvement (in attack)</a:t>
                      </a:r>
                    </a:p>
                    <a:p>
                      <a:pPr marL="285750" indent="-285750">
                        <a:buFont typeface="Arial" panose="020B0604020202020204" pitchFamily="34" charset="0"/>
                        <a:buChar char="•"/>
                      </a:pPr>
                      <a:r>
                        <a:rPr lang="en-US" sz="1400" i="0" cap="small" baseline="0" dirty="0"/>
                        <a:t>arrest</a:t>
                      </a:r>
                    </a:p>
                  </a:txBody>
                  <a:tcPr/>
                </a:tc>
                <a:tc>
                  <a:txBody>
                    <a:bodyPr/>
                    <a:lstStyle/>
                    <a:p>
                      <a:pPr algn="r"/>
                      <a:r>
                        <a:rPr lang="fa-IR" sz="1400" dirty="0"/>
                        <a:t>مقامات اعلام کردند که فردی که در حمله به سفارت دست داشته، دستگیر شده است</a:t>
                      </a:r>
                      <a:endParaRPr lang="en-US" sz="1400" dirty="0"/>
                    </a:p>
                    <a:p>
                      <a:pPr algn="l"/>
                      <a:r>
                        <a:rPr lang="en-US" sz="1400" dirty="0"/>
                        <a:t>Authorities announced that the individual who was involved in the embassy attack has been apprehended</a:t>
                      </a:r>
                    </a:p>
                  </a:txBody>
                  <a:tcPr/>
                </a:tc>
                <a:extLst>
                  <a:ext uri="{0D108BD9-81ED-4DB2-BD59-A6C34878D82A}">
                    <a16:rowId xmlns:a16="http://schemas.microsoft.com/office/drawing/2014/main" val="792704791"/>
                  </a:ext>
                </a:extLst>
              </a:tr>
            </a:tbl>
          </a:graphicData>
        </a:graphic>
      </p:graphicFrame>
      <p:sp>
        <p:nvSpPr>
          <p:cNvPr id="4" name="Slide Number Placeholder 3">
            <a:extLst>
              <a:ext uri="{FF2B5EF4-FFF2-40B4-BE49-F238E27FC236}">
                <a16:creationId xmlns:a16="http://schemas.microsoft.com/office/drawing/2014/main" id="{DEEB078F-DA95-84AD-AA80-608F5F349B39}"/>
              </a:ext>
            </a:extLst>
          </p:cNvPr>
          <p:cNvSpPr>
            <a:spLocks noGrp="1"/>
          </p:cNvSpPr>
          <p:nvPr>
            <p:ph type="sldNum" sz="quarter" idx="15"/>
          </p:nvPr>
        </p:nvSpPr>
        <p:spPr/>
        <p:txBody>
          <a:bodyPr/>
          <a:lstStyle/>
          <a:p>
            <a:fld id="{18D65601-5AE2-46FC-B138-694DDD2B510D}" type="slidenum">
              <a:rPr lang="en-US" smtClean="0"/>
              <a:pPr/>
              <a:t>16</a:t>
            </a:fld>
            <a:endParaRPr lang="en-US" dirty="0"/>
          </a:p>
        </p:txBody>
      </p:sp>
      <p:graphicFrame>
        <p:nvGraphicFramePr>
          <p:cNvPr id="11" name="Content Placeholder 5">
            <a:extLst>
              <a:ext uri="{FF2B5EF4-FFF2-40B4-BE49-F238E27FC236}">
                <a16:creationId xmlns:a16="http://schemas.microsoft.com/office/drawing/2014/main" id="{FD55CE03-44C4-5BB5-D0CF-EC3F98531991}"/>
              </a:ext>
            </a:extLst>
          </p:cNvPr>
          <p:cNvGraphicFramePr>
            <a:graphicFrameLocks/>
          </p:cNvGraphicFramePr>
          <p:nvPr>
            <p:extLst>
              <p:ext uri="{D42A27DB-BD31-4B8C-83A1-F6EECF244321}">
                <p14:modId xmlns:p14="http://schemas.microsoft.com/office/powerpoint/2010/main" val="118877860"/>
              </p:ext>
            </p:extLst>
          </p:nvPr>
        </p:nvGraphicFramePr>
        <p:xfrm>
          <a:off x="1449388" y="3796792"/>
          <a:ext cx="9541700" cy="1102360"/>
        </p:xfrm>
        <a:graphic>
          <a:graphicData uri="http://schemas.openxmlformats.org/drawingml/2006/table">
            <a:tbl>
              <a:tblPr firstRow="1" bandRow="1">
                <a:tableStyleId>{0E3FDE45-AF77-4B5C-9715-49D594BDF05E}</a:tableStyleId>
              </a:tblPr>
              <a:tblGrid>
                <a:gridCol w="4503356">
                  <a:extLst>
                    <a:ext uri="{9D8B030D-6E8A-4147-A177-3AD203B41FA5}">
                      <a16:colId xmlns:a16="http://schemas.microsoft.com/office/drawing/2014/main" val="3668054948"/>
                    </a:ext>
                  </a:extLst>
                </a:gridCol>
                <a:gridCol w="5038344">
                  <a:extLst>
                    <a:ext uri="{9D8B030D-6E8A-4147-A177-3AD203B41FA5}">
                      <a16:colId xmlns:a16="http://schemas.microsoft.com/office/drawing/2014/main" val="1593968079"/>
                    </a:ext>
                  </a:extLst>
                </a:gridCol>
              </a:tblGrid>
              <a:tr h="370840">
                <a:tc>
                  <a:txBody>
                    <a:bodyPr/>
                    <a:lstStyle/>
                    <a:p>
                      <a:r>
                        <a:rPr lang="en-US" sz="1400" b="1" dirty="0"/>
                        <a:t>Conditional Events</a:t>
                      </a:r>
                    </a:p>
                  </a:txBody>
                  <a:tcPr/>
                </a:tc>
                <a:tc>
                  <a:txBody>
                    <a:bodyPr/>
                    <a:lstStyle/>
                    <a:p>
                      <a:endParaRPr lang="en-US" sz="1400"/>
                    </a:p>
                  </a:txBody>
                  <a:tcPr/>
                </a:tc>
                <a:extLst>
                  <a:ext uri="{0D108BD9-81ED-4DB2-BD59-A6C34878D82A}">
                    <a16:rowId xmlns:a16="http://schemas.microsoft.com/office/drawing/2014/main" val="3031036371"/>
                  </a:ext>
                </a:extLst>
              </a:tr>
              <a:tr h="370840">
                <a:tc>
                  <a:txBody>
                    <a:bodyPr/>
                    <a:lstStyle/>
                    <a:p>
                      <a:r>
                        <a:rPr lang="en-US" sz="1400" i="0" cap="none" baseline="0" dirty="0"/>
                        <a:t>Event occurs in undetermined future based on conditional time expression </a:t>
                      </a:r>
                      <a:r>
                        <a:rPr lang="fa-IR" sz="1400" dirty="0"/>
                        <a:t>اگه بارون شروع بشه </a:t>
                      </a:r>
                      <a:r>
                        <a:rPr lang="en-US" sz="1400" dirty="0"/>
                        <a:t> when the rain starts.</a:t>
                      </a:r>
                      <a:endParaRPr lang="en-US" sz="1400" i="0" cap="none" baseline="0" dirty="0"/>
                    </a:p>
                  </a:txBody>
                  <a:tcPr/>
                </a:tc>
                <a:tc>
                  <a:txBody>
                    <a:bodyPr/>
                    <a:lstStyle/>
                    <a:p>
                      <a:pPr algn="r"/>
                      <a:r>
                        <a:rPr lang="fa-IR" sz="1400" dirty="0"/>
                        <a:t>اگه بارون شروع بشه میریم خونه.</a:t>
                      </a:r>
                      <a:endParaRPr lang="en-US" sz="1400" dirty="0"/>
                    </a:p>
                    <a:p>
                      <a:pPr algn="r"/>
                      <a:r>
                        <a:rPr lang="en-US" sz="1400" dirty="0"/>
                        <a:t>If the rain starts we go home.</a:t>
                      </a:r>
                    </a:p>
                  </a:txBody>
                  <a:tcPr/>
                </a:tc>
                <a:extLst>
                  <a:ext uri="{0D108BD9-81ED-4DB2-BD59-A6C34878D82A}">
                    <a16:rowId xmlns:a16="http://schemas.microsoft.com/office/drawing/2014/main" val="792704791"/>
                  </a:ext>
                </a:extLst>
              </a:tr>
            </a:tbl>
          </a:graphicData>
        </a:graphic>
      </p:graphicFrame>
      <p:sp>
        <p:nvSpPr>
          <p:cNvPr id="22" name="Rectangle: Rounded Corners 21">
            <a:extLst>
              <a:ext uri="{FF2B5EF4-FFF2-40B4-BE49-F238E27FC236}">
                <a16:creationId xmlns:a16="http://schemas.microsoft.com/office/drawing/2014/main" id="{5C8F5C0C-C70C-F167-026A-3F443E1C1A61}"/>
              </a:ext>
            </a:extLst>
          </p:cNvPr>
          <p:cNvSpPr/>
          <p:nvPr/>
        </p:nvSpPr>
        <p:spPr>
          <a:xfrm>
            <a:off x="6797406" y="2108200"/>
            <a:ext cx="4193682" cy="32627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r"/>
            <a:r>
              <a:rPr lang="en-US" sz="1400" dirty="0"/>
              <a:t>Often correctly identified; needs instruction</a:t>
            </a:r>
          </a:p>
        </p:txBody>
      </p:sp>
      <p:sp>
        <p:nvSpPr>
          <p:cNvPr id="23" name="Rectangle: Rounded Corners 22">
            <a:extLst>
              <a:ext uri="{FF2B5EF4-FFF2-40B4-BE49-F238E27FC236}">
                <a16:creationId xmlns:a16="http://schemas.microsoft.com/office/drawing/2014/main" id="{CE762509-6825-8164-3BC0-4E68C8F8BCBA}"/>
              </a:ext>
            </a:extLst>
          </p:cNvPr>
          <p:cNvSpPr/>
          <p:nvPr/>
        </p:nvSpPr>
        <p:spPr>
          <a:xfrm>
            <a:off x="6797405" y="3796792"/>
            <a:ext cx="4193682" cy="32627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r"/>
            <a:r>
              <a:rPr lang="en-US" sz="1400" dirty="0"/>
              <a:t>Correctly identified</a:t>
            </a:r>
          </a:p>
        </p:txBody>
      </p:sp>
      <p:grpSp>
        <p:nvGrpSpPr>
          <p:cNvPr id="27" name="Group 26">
            <a:extLst>
              <a:ext uri="{FF2B5EF4-FFF2-40B4-BE49-F238E27FC236}">
                <a16:creationId xmlns:a16="http://schemas.microsoft.com/office/drawing/2014/main" id="{54E4F013-8661-E3EC-81BB-2C72D1B88A17}"/>
              </a:ext>
            </a:extLst>
          </p:cNvPr>
          <p:cNvGrpSpPr/>
          <p:nvPr/>
        </p:nvGrpSpPr>
        <p:grpSpPr>
          <a:xfrm>
            <a:off x="6095999" y="2457059"/>
            <a:ext cx="3520441" cy="319932"/>
            <a:chOff x="1572510" y="2824330"/>
            <a:chExt cx="3987041" cy="319932"/>
          </a:xfrm>
        </p:grpSpPr>
        <p:sp>
          <p:nvSpPr>
            <p:cNvPr id="28" name="Rectangle: Rounded Corners 27">
              <a:extLst>
                <a:ext uri="{FF2B5EF4-FFF2-40B4-BE49-F238E27FC236}">
                  <a16:creationId xmlns:a16="http://schemas.microsoft.com/office/drawing/2014/main" id="{19D59C7E-4F73-A135-77EC-D1DFFBD644CA}"/>
                </a:ext>
              </a:extLst>
            </p:cNvPr>
            <p:cNvSpPr/>
            <p:nvPr/>
          </p:nvSpPr>
          <p:spPr>
            <a:xfrm>
              <a:off x="3674915" y="2880360"/>
              <a:ext cx="978491" cy="219456"/>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21C8E54-4848-7FB3-07C3-23E67729A532}"/>
                </a:ext>
              </a:extLst>
            </p:cNvPr>
            <p:cNvSpPr/>
            <p:nvPr/>
          </p:nvSpPr>
          <p:spPr>
            <a:xfrm>
              <a:off x="2858375" y="2824330"/>
              <a:ext cx="1992518" cy="308349"/>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CFBF512-F60E-CB7F-ACDA-846B14A2CC75}"/>
                </a:ext>
              </a:extLst>
            </p:cNvPr>
            <p:cNvSpPr/>
            <p:nvPr/>
          </p:nvSpPr>
          <p:spPr>
            <a:xfrm>
              <a:off x="1572510" y="2835913"/>
              <a:ext cx="3987041" cy="308349"/>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pic>
        <p:nvPicPr>
          <p:cNvPr id="31" name="Picture 30">
            <a:extLst>
              <a:ext uri="{FF2B5EF4-FFF2-40B4-BE49-F238E27FC236}">
                <a16:creationId xmlns:a16="http://schemas.microsoft.com/office/drawing/2014/main" id="{B5158C95-1C20-C1E3-4E73-6FCDD7B3AAB5}"/>
              </a:ext>
            </a:extLst>
          </p:cNvPr>
          <p:cNvPicPr>
            <a:picLocks noChangeAspect="1"/>
          </p:cNvPicPr>
          <p:nvPr/>
        </p:nvPicPr>
        <p:blipFill>
          <a:blip r:embed="rId2"/>
          <a:stretch>
            <a:fillRect/>
          </a:stretch>
        </p:blipFill>
        <p:spPr>
          <a:xfrm>
            <a:off x="6596849" y="4201886"/>
            <a:ext cx="867854" cy="660491"/>
          </a:xfrm>
          <a:prstGeom prst="rect">
            <a:avLst/>
          </a:prstGeom>
        </p:spPr>
      </p:pic>
      <p:graphicFrame>
        <p:nvGraphicFramePr>
          <p:cNvPr id="34" name="Content Placeholder 5">
            <a:extLst>
              <a:ext uri="{FF2B5EF4-FFF2-40B4-BE49-F238E27FC236}">
                <a16:creationId xmlns:a16="http://schemas.microsoft.com/office/drawing/2014/main" id="{AFB7414B-829B-7D84-EAFA-217E0362F164}"/>
              </a:ext>
            </a:extLst>
          </p:cNvPr>
          <p:cNvGraphicFramePr>
            <a:graphicFrameLocks/>
          </p:cNvGraphicFramePr>
          <p:nvPr>
            <p:extLst>
              <p:ext uri="{D42A27DB-BD31-4B8C-83A1-F6EECF244321}">
                <p14:modId xmlns:p14="http://schemas.microsoft.com/office/powerpoint/2010/main" val="657937943"/>
              </p:ext>
            </p:extLst>
          </p:nvPr>
        </p:nvGraphicFramePr>
        <p:xfrm>
          <a:off x="1449388" y="5058664"/>
          <a:ext cx="9541700" cy="889000"/>
        </p:xfrm>
        <a:graphic>
          <a:graphicData uri="http://schemas.openxmlformats.org/drawingml/2006/table">
            <a:tbl>
              <a:tblPr firstRow="1" bandRow="1">
                <a:tableStyleId>{0E3FDE45-AF77-4B5C-9715-49D594BDF05E}</a:tableStyleId>
              </a:tblPr>
              <a:tblGrid>
                <a:gridCol w="5294312">
                  <a:extLst>
                    <a:ext uri="{9D8B030D-6E8A-4147-A177-3AD203B41FA5}">
                      <a16:colId xmlns:a16="http://schemas.microsoft.com/office/drawing/2014/main" val="3668054948"/>
                    </a:ext>
                  </a:extLst>
                </a:gridCol>
                <a:gridCol w="4247388">
                  <a:extLst>
                    <a:ext uri="{9D8B030D-6E8A-4147-A177-3AD203B41FA5}">
                      <a16:colId xmlns:a16="http://schemas.microsoft.com/office/drawing/2014/main" val="1593968079"/>
                    </a:ext>
                  </a:extLst>
                </a:gridCol>
              </a:tblGrid>
              <a:tr h="370840">
                <a:tc>
                  <a:txBody>
                    <a:bodyPr/>
                    <a:lstStyle/>
                    <a:p>
                      <a:r>
                        <a:rPr lang="en-US" sz="1400" b="1" dirty="0"/>
                        <a:t>Counterfactuals</a:t>
                      </a:r>
                    </a:p>
                  </a:txBody>
                  <a:tcPr/>
                </a:tc>
                <a:tc>
                  <a:txBody>
                    <a:bodyPr/>
                    <a:lstStyle/>
                    <a:p>
                      <a:endParaRPr lang="en-US" sz="1400" dirty="0"/>
                    </a:p>
                  </a:txBody>
                  <a:tcPr/>
                </a:tc>
                <a:extLst>
                  <a:ext uri="{0D108BD9-81ED-4DB2-BD59-A6C34878D82A}">
                    <a16:rowId xmlns:a16="http://schemas.microsoft.com/office/drawing/2014/main" val="30310363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E3 (they weren’t there/ had left) → E1 (he went) → </a:t>
                      </a:r>
                      <a:r>
                        <a:rPr lang="en-US" sz="1200" dirty="0">
                          <a:solidFill>
                            <a:schemeClr val="accent5">
                              <a:lumMod val="75000"/>
                            </a:schemeClr>
                          </a:solidFill>
                        </a:rPr>
                        <a:t>[E2 intended to help]</a:t>
                      </a:r>
                      <a:endParaRPr lang="en-US" sz="1400" i="0" cap="none" baseline="0" dirty="0">
                        <a:solidFill>
                          <a:schemeClr val="accent5">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cap="none" baseline="0" dirty="0"/>
                        <a:t>E2 not realized.</a:t>
                      </a:r>
                      <a:endParaRPr lang="en-US" sz="1100" dirty="0"/>
                    </a:p>
                  </a:txBody>
                  <a:tcPr/>
                </a:tc>
                <a:tc>
                  <a:txBody>
                    <a:bodyPr/>
                    <a:lstStyle/>
                    <a:p>
                      <a:pPr algn="r"/>
                      <a:r>
                        <a:rPr lang="fa-IR" sz="1400" dirty="0"/>
                        <a:t>رفته بود کمکشون کنه ولی نبودند</a:t>
                      </a:r>
                    </a:p>
                    <a:p>
                      <a:pPr algn="r"/>
                      <a:r>
                        <a:rPr lang="en-US" sz="1400" dirty="0"/>
                        <a:t>He had gone to help them, but they weren’t there.</a:t>
                      </a:r>
                    </a:p>
                  </a:txBody>
                  <a:tcPr/>
                </a:tc>
                <a:extLst>
                  <a:ext uri="{0D108BD9-81ED-4DB2-BD59-A6C34878D82A}">
                    <a16:rowId xmlns:a16="http://schemas.microsoft.com/office/drawing/2014/main" val="792704791"/>
                  </a:ext>
                </a:extLst>
              </a:tr>
            </a:tbl>
          </a:graphicData>
        </a:graphic>
      </p:graphicFrame>
      <p:sp>
        <p:nvSpPr>
          <p:cNvPr id="35" name="Rectangle: Rounded Corners 34">
            <a:extLst>
              <a:ext uri="{FF2B5EF4-FFF2-40B4-BE49-F238E27FC236}">
                <a16:creationId xmlns:a16="http://schemas.microsoft.com/office/drawing/2014/main" id="{9823E629-9F60-EEF5-EDEC-44191D1BAE8F}"/>
              </a:ext>
            </a:extLst>
          </p:cNvPr>
          <p:cNvSpPr/>
          <p:nvPr/>
        </p:nvSpPr>
        <p:spPr>
          <a:xfrm>
            <a:off x="6797405" y="5085285"/>
            <a:ext cx="4193682" cy="32627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r"/>
            <a:r>
              <a:rPr lang="en-US" sz="1400" dirty="0"/>
              <a:t>Inconsistent output</a:t>
            </a:r>
          </a:p>
        </p:txBody>
      </p:sp>
    </p:spTree>
    <p:extLst>
      <p:ext uri="{BB962C8B-B14F-4D97-AF65-F5344CB8AC3E}">
        <p14:creationId xmlns:p14="http://schemas.microsoft.com/office/powerpoint/2010/main" val="70441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D5D93-C82A-040B-35B8-F685D11CA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C62E3-4414-A3AC-7C0A-FD44D670EAA7}"/>
              </a:ext>
            </a:extLst>
          </p:cNvPr>
          <p:cNvSpPr>
            <a:spLocks noGrp="1"/>
          </p:cNvSpPr>
          <p:nvPr>
            <p:ph type="title"/>
          </p:nvPr>
        </p:nvSpPr>
        <p:spPr/>
        <p:txBody>
          <a:bodyPr/>
          <a:lstStyle/>
          <a:p>
            <a:r>
              <a:rPr lang="en-US" dirty="0"/>
              <a:t>Implicit information</a:t>
            </a:r>
          </a:p>
        </p:txBody>
      </p:sp>
      <p:graphicFrame>
        <p:nvGraphicFramePr>
          <p:cNvPr id="6" name="Content Placeholder 5">
            <a:extLst>
              <a:ext uri="{FF2B5EF4-FFF2-40B4-BE49-F238E27FC236}">
                <a16:creationId xmlns:a16="http://schemas.microsoft.com/office/drawing/2014/main" id="{571F7199-EE07-83A2-A830-AB2C854F96D1}"/>
              </a:ext>
            </a:extLst>
          </p:cNvPr>
          <p:cNvGraphicFramePr>
            <a:graphicFrameLocks noGrp="1"/>
          </p:cNvGraphicFramePr>
          <p:nvPr>
            <p:ph sz="quarter" idx="12"/>
            <p:extLst>
              <p:ext uri="{D42A27DB-BD31-4B8C-83A1-F6EECF244321}">
                <p14:modId xmlns:p14="http://schemas.microsoft.com/office/powerpoint/2010/main" val="2680478882"/>
              </p:ext>
            </p:extLst>
          </p:nvPr>
        </p:nvGraphicFramePr>
        <p:xfrm>
          <a:off x="1449388" y="1828800"/>
          <a:ext cx="9541701" cy="370840"/>
        </p:xfrm>
        <a:graphic>
          <a:graphicData uri="http://schemas.openxmlformats.org/drawingml/2006/table">
            <a:tbl>
              <a:tblPr firstRow="1" bandRow="1">
                <a:tableStyleId>{0E3FDE45-AF77-4B5C-9715-49D594BDF05E}</a:tableStyleId>
              </a:tblPr>
              <a:tblGrid>
                <a:gridCol w="4824412">
                  <a:extLst>
                    <a:ext uri="{9D8B030D-6E8A-4147-A177-3AD203B41FA5}">
                      <a16:colId xmlns:a16="http://schemas.microsoft.com/office/drawing/2014/main" val="3668054948"/>
                    </a:ext>
                  </a:extLst>
                </a:gridCol>
                <a:gridCol w="4717289">
                  <a:extLst>
                    <a:ext uri="{9D8B030D-6E8A-4147-A177-3AD203B41FA5}">
                      <a16:colId xmlns:a16="http://schemas.microsoft.com/office/drawing/2014/main" val="1593968079"/>
                    </a:ext>
                  </a:extLst>
                </a:gridCol>
              </a:tblGrid>
              <a:tr h="370840">
                <a:tc>
                  <a:txBody>
                    <a:bodyPr/>
                    <a:lstStyle/>
                    <a:p>
                      <a:r>
                        <a:rPr lang="en-US" sz="1400" i="0" dirty="0"/>
                        <a:t>Implicit arguments: passives, </a:t>
                      </a:r>
                      <a:r>
                        <a:rPr lang="en-US" sz="1400" i="0" dirty="0" err="1"/>
                        <a:t>subjectless</a:t>
                      </a:r>
                      <a:r>
                        <a:rPr lang="en-US" sz="1400" i="0" dirty="0"/>
                        <a:t> constructions</a:t>
                      </a:r>
                    </a:p>
                  </a:txBody>
                  <a:tcPr/>
                </a:tc>
                <a:tc>
                  <a:txBody>
                    <a:bodyPr/>
                    <a:lstStyle/>
                    <a:p>
                      <a:pPr algn="l"/>
                      <a:endParaRPr lang="en-US" sz="1400" dirty="0"/>
                    </a:p>
                  </a:txBody>
                  <a:tcPr/>
                </a:tc>
                <a:extLst>
                  <a:ext uri="{0D108BD9-81ED-4DB2-BD59-A6C34878D82A}">
                    <a16:rowId xmlns:a16="http://schemas.microsoft.com/office/drawing/2014/main" val="792704791"/>
                  </a:ext>
                </a:extLst>
              </a:tr>
            </a:tbl>
          </a:graphicData>
        </a:graphic>
      </p:graphicFrame>
      <p:sp>
        <p:nvSpPr>
          <p:cNvPr id="4" name="Slide Number Placeholder 3">
            <a:extLst>
              <a:ext uri="{FF2B5EF4-FFF2-40B4-BE49-F238E27FC236}">
                <a16:creationId xmlns:a16="http://schemas.microsoft.com/office/drawing/2014/main" id="{F6BCB330-5776-5B98-A607-B7C005244E16}"/>
              </a:ext>
            </a:extLst>
          </p:cNvPr>
          <p:cNvSpPr>
            <a:spLocks noGrp="1"/>
          </p:cNvSpPr>
          <p:nvPr>
            <p:ph type="sldNum" sz="quarter" idx="15"/>
          </p:nvPr>
        </p:nvSpPr>
        <p:spPr/>
        <p:txBody>
          <a:bodyPr/>
          <a:lstStyle/>
          <a:p>
            <a:fld id="{18D65601-5AE2-46FC-B138-694DDD2B510D}" type="slidenum">
              <a:rPr lang="en-US" smtClean="0"/>
              <a:pPr/>
              <a:t>17</a:t>
            </a:fld>
            <a:endParaRPr lang="en-US" dirty="0"/>
          </a:p>
        </p:txBody>
      </p:sp>
      <p:sp>
        <p:nvSpPr>
          <p:cNvPr id="7" name="Rectangle: Rounded Corners 6">
            <a:extLst>
              <a:ext uri="{FF2B5EF4-FFF2-40B4-BE49-F238E27FC236}">
                <a16:creationId xmlns:a16="http://schemas.microsoft.com/office/drawing/2014/main" id="{713F9E8E-8D55-7181-CD3D-E0A998028631}"/>
              </a:ext>
            </a:extLst>
          </p:cNvPr>
          <p:cNvSpPr/>
          <p:nvPr/>
        </p:nvSpPr>
        <p:spPr>
          <a:xfrm>
            <a:off x="6797409" y="1852182"/>
            <a:ext cx="4193680" cy="32627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r"/>
            <a:r>
              <a:rPr lang="en-US" sz="1400" dirty="0"/>
              <a:t>Often correctly inferred from context</a:t>
            </a:r>
          </a:p>
        </p:txBody>
      </p:sp>
      <p:graphicFrame>
        <p:nvGraphicFramePr>
          <p:cNvPr id="9" name="Content Placeholder 5">
            <a:extLst>
              <a:ext uri="{FF2B5EF4-FFF2-40B4-BE49-F238E27FC236}">
                <a16:creationId xmlns:a16="http://schemas.microsoft.com/office/drawing/2014/main" id="{6BF259A6-9BF4-60FC-5F7A-A2850D630552}"/>
              </a:ext>
            </a:extLst>
          </p:cNvPr>
          <p:cNvGraphicFramePr>
            <a:graphicFrameLocks/>
          </p:cNvGraphicFramePr>
          <p:nvPr>
            <p:extLst>
              <p:ext uri="{D42A27DB-BD31-4B8C-83A1-F6EECF244321}">
                <p14:modId xmlns:p14="http://schemas.microsoft.com/office/powerpoint/2010/main" val="2477219767"/>
              </p:ext>
            </p:extLst>
          </p:nvPr>
        </p:nvGraphicFramePr>
        <p:xfrm>
          <a:off x="1449387" y="2223022"/>
          <a:ext cx="9541701" cy="3083560"/>
        </p:xfrm>
        <a:graphic>
          <a:graphicData uri="http://schemas.openxmlformats.org/drawingml/2006/table">
            <a:tbl>
              <a:tblPr firstRow="1" bandRow="1">
                <a:tableStyleId>{0E3FDE45-AF77-4B5C-9715-49D594BDF05E}</a:tableStyleId>
              </a:tblPr>
              <a:tblGrid>
                <a:gridCol w="4862513">
                  <a:extLst>
                    <a:ext uri="{9D8B030D-6E8A-4147-A177-3AD203B41FA5}">
                      <a16:colId xmlns:a16="http://schemas.microsoft.com/office/drawing/2014/main" val="3668054948"/>
                    </a:ext>
                  </a:extLst>
                </a:gridCol>
                <a:gridCol w="1682372">
                  <a:extLst>
                    <a:ext uri="{9D8B030D-6E8A-4147-A177-3AD203B41FA5}">
                      <a16:colId xmlns:a16="http://schemas.microsoft.com/office/drawing/2014/main" val="1593968079"/>
                    </a:ext>
                  </a:extLst>
                </a:gridCol>
                <a:gridCol w="1384300">
                  <a:extLst>
                    <a:ext uri="{9D8B030D-6E8A-4147-A177-3AD203B41FA5}">
                      <a16:colId xmlns:a16="http://schemas.microsoft.com/office/drawing/2014/main" val="539411567"/>
                    </a:ext>
                  </a:extLst>
                </a:gridCol>
                <a:gridCol w="1612516">
                  <a:extLst>
                    <a:ext uri="{9D8B030D-6E8A-4147-A177-3AD203B41FA5}">
                      <a16:colId xmlns:a16="http://schemas.microsoft.com/office/drawing/2014/main" val="3352347741"/>
                    </a:ext>
                  </a:extLst>
                </a:gridCol>
              </a:tblGrid>
              <a:tr h="370840">
                <a:tc>
                  <a:txBody>
                    <a:bodyPr/>
                    <a:lstStyle/>
                    <a:p>
                      <a:pPr>
                        <a:buFont typeface="Arial" panose="020B0604020202020204" pitchFamily="34" charset="0"/>
                        <a:buNone/>
                      </a:pPr>
                      <a:r>
                        <a:rPr lang="en-US" sz="1400" b="1" dirty="0"/>
                        <a:t>Sentence</a:t>
                      </a:r>
                    </a:p>
                  </a:txBody>
                  <a:tcPr/>
                </a:tc>
                <a:tc>
                  <a:txBody>
                    <a:bodyPr/>
                    <a:lstStyle/>
                    <a:p>
                      <a:r>
                        <a:rPr lang="en-US" sz="1400" dirty="0"/>
                        <a:t>Event Type</a:t>
                      </a:r>
                    </a:p>
                  </a:txBody>
                  <a:tcPr/>
                </a:tc>
                <a:tc>
                  <a:txBody>
                    <a:bodyPr/>
                    <a:lstStyle/>
                    <a:p>
                      <a:r>
                        <a:rPr lang="en-US" sz="1400" dirty="0"/>
                        <a:t>Agent</a:t>
                      </a:r>
                    </a:p>
                  </a:txBody>
                  <a:tcPr/>
                </a:tc>
                <a:tc>
                  <a:txBody>
                    <a:bodyPr/>
                    <a:lstStyle/>
                    <a:p>
                      <a:r>
                        <a:rPr lang="en-US" sz="1400" dirty="0"/>
                        <a:t>Patient</a:t>
                      </a:r>
                    </a:p>
                  </a:txBody>
                  <a:tcPr/>
                </a:tc>
                <a:extLst>
                  <a:ext uri="{0D108BD9-81ED-4DB2-BD59-A6C34878D82A}">
                    <a16:rowId xmlns:a16="http://schemas.microsoft.com/office/drawing/2014/main" val="3031036371"/>
                  </a:ext>
                </a:extLst>
              </a:tr>
              <a:tr h="370840">
                <a:tc>
                  <a:txBody>
                    <a:bodyPr/>
                    <a:lstStyle/>
                    <a:p>
                      <a:pPr algn="r">
                        <a:buFont typeface="Arial" panose="020B0604020202020204" pitchFamily="34" charset="0"/>
                        <a:buNone/>
                      </a:pPr>
                      <a:r>
                        <a:rPr lang="fa-IR" sz="1400" b="0" dirty="0"/>
                        <a:t>پنج روز پس از پذیرش، داروی ضدویروس برای بیمار تجویز شد</a:t>
                      </a:r>
                      <a:endParaRPr lang="en-US" sz="1400" b="0" dirty="0"/>
                    </a:p>
                    <a:p>
                      <a:pPr algn="l">
                        <a:buFont typeface="Arial" panose="020B0604020202020204" pitchFamily="34" charset="0"/>
                        <a:buNone/>
                      </a:pPr>
                      <a:r>
                        <a:rPr lang="en-US" sz="1400" b="0" dirty="0"/>
                        <a:t>Five days after admission, the antiviral medication was prescribed for the patient. </a:t>
                      </a:r>
                    </a:p>
                  </a:txBody>
                  <a:tcPr/>
                </a:tc>
                <a:tc>
                  <a:txBody>
                    <a:bodyPr/>
                    <a:lstStyle/>
                    <a:p>
                      <a:pPr algn="l"/>
                      <a:r>
                        <a:rPr lang="en-US" sz="1400" dirty="0" err="1"/>
                        <a:t>medical_treatment</a:t>
                      </a:r>
                      <a:endParaRPr lang="en-US" sz="1400" dirty="0"/>
                    </a:p>
                  </a:txBody>
                  <a:tcPr/>
                </a:tc>
                <a:tc>
                  <a:txBody>
                    <a:bodyPr/>
                    <a:lstStyle/>
                    <a:p>
                      <a:pPr algn="l"/>
                      <a:r>
                        <a:rPr lang="en-US" sz="1400" dirty="0">
                          <a:solidFill>
                            <a:schemeClr val="accent5">
                              <a:lumMod val="75000"/>
                            </a:schemeClr>
                          </a:solidFill>
                        </a:rPr>
                        <a:t>doctor</a:t>
                      </a:r>
                    </a:p>
                  </a:txBody>
                  <a:tcPr/>
                </a:tc>
                <a:tc>
                  <a:txBody>
                    <a:bodyPr/>
                    <a:lstStyle/>
                    <a:p>
                      <a:pPr algn="l"/>
                      <a:r>
                        <a:rPr lang="en-US" sz="1400" dirty="0"/>
                        <a:t>patient</a:t>
                      </a:r>
                    </a:p>
                  </a:txBody>
                  <a:tcPr/>
                </a:tc>
                <a:extLst>
                  <a:ext uri="{0D108BD9-81ED-4DB2-BD59-A6C34878D82A}">
                    <a16:rowId xmlns:a16="http://schemas.microsoft.com/office/drawing/2014/main" val="792704791"/>
                  </a:ext>
                </a:extLst>
              </a:tr>
              <a:tr h="370840">
                <a:tc>
                  <a:txBody>
                    <a:bodyPr/>
                    <a:lstStyle/>
                    <a:p>
                      <a:pPr algn="r">
                        <a:buFont typeface="Arial" panose="020B0604020202020204" pitchFamily="34" charset="0"/>
                        <a:buNone/>
                      </a:pPr>
                      <a:r>
                        <a:rPr lang="fa-IR" sz="1400" b="0" dirty="0"/>
                        <a:t>سخنرانی وزیر فرهنگ در روز دوم نمایشگاه برنامه‌ریزی شده است.</a:t>
                      </a:r>
                    </a:p>
                  </a:txBody>
                  <a:tcPr/>
                </a:tc>
                <a:tc>
                  <a:txBody>
                    <a:bodyPr/>
                    <a:lstStyle/>
                    <a:p>
                      <a:pPr algn="l"/>
                      <a:r>
                        <a:rPr lang="en-US" sz="1400" dirty="0"/>
                        <a:t>speech</a:t>
                      </a:r>
                    </a:p>
                  </a:txBody>
                  <a:tcPr/>
                </a:tc>
                <a:tc>
                  <a:txBody>
                    <a:bodyPr/>
                    <a:lstStyle/>
                    <a:p>
                      <a:pPr algn="l"/>
                      <a:r>
                        <a:rPr lang="en-US" sz="1400" dirty="0"/>
                        <a:t>Minister of Culture</a:t>
                      </a:r>
                    </a:p>
                  </a:txBody>
                  <a:tcPr/>
                </a:tc>
                <a:tc>
                  <a:txBody>
                    <a:bodyPr/>
                    <a:lstStyle/>
                    <a:p>
                      <a:pPr algn="l"/>
                      <a:r>
                        <a:rPr lang="en-US" sz="1400" dirty="0">
                          <a:solidFill>
                            <a:schemeClr val="accent5">
                              <a:lumMod val="75000"/>
                            </a:schemeClr>
                          </a:solidFill>
                        </a:rPr>
                        <a:t>exhibition attendees</a:t>
                      </a:r>
                    </a:p>
                  </a:txBody>
                  <a:tcPr/>
                </a:tc>
                <a:extLst>
                  <a:ext uri="{0D108BD9-81ED-4DB2-BD59-A6C34878D82A}">
                    <a16:rowId xmlns:a16="http://schemas.microsoft.com/office/drawing/2014/main" val="3645448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t>The Minister of Culture's speech has been scheduled for the second day of the exhibition.</a:t>
                      </a:r>
                      <a:endParaRPr lang="fa-IR" sz="1400" b="0" dirty="0"/>
                    </a:p>
                    <a:p>
                      <a:pPr algn="l">
                        <a:buFont typeface="Arial" panose="020B0604020202020204" pitchFamily="34" charset="0"/>
                        <a:buNone/>
                      </a:pPr>
                      <a:endParaRPr lang="fa-IR" sz="1400" b="0" dirty="0"/>
                    </a:p>
                  </a:txBody>
                  <a:tcPr>
                    <a:solidFill>
                      <a:schemeClr val="accent2">
                        <a:lumMod val="20000"/>
                        <a:lumOff val="80000"/>
                        <a:alpha val="20000"/>
                      </a:schemeClr>
                    </a:solidFill>
                  </a:tcPr>
                </a:tc>
                <a:tc>
                  <a:txBody>
                    <a:bodyPr/>
                    <a:lstStyle/>
                    <a:p>
                      <a:pPr algn="l"/>
                      <a:r>
                        <a:rPr lang="en-US" sz="1400" dirty="0"/>
                        <a:t>planning</a:t>
                      </a:r>
                    </a:p>
                  </a:txBody>
                  <a:tcPr>
                    <a:solidFill>
                      <a:schemeClr val="accent2">
                        <a:lumMod val="20000"/>
                        <a:lumOff val="80000"/>
                        <a:alpha val="20000"/>
                      </a:schemeClr>
                    </a:solidFill>
                  </a:tcPr>
                </a:tc>
                <a:tc>
                  <a:txBody>
                    <a:bodyPr/>
                    <a:lstStyle/>
                    <a:p>
                      <a:pPr algn="l"/>
                      <a:r>
                        <a:rPr lang="en-US" sz="1400" dirty="0">
                          <a:solidFill>
                            <a:schemeClr val="accent5">
                              <a:lumMod val="75000"/>
                            </a:schemeClr>
                          </a:solidFill>
                        </a:rPr>
                        <a:t>exhibition organizers</a:t>
                      </a:r>
                    </a:p>
                  </a:txBody>
                  <a:tcPr>
                    <a:solidFill>
                      <a:schemeClr val="accent2">
                        <a:lumMod val="20000"/>
                        <a:lumOff val="80000"/>
                        <a:alpha val="20000"/>
                      </a:schemeClr>
                    </a:solidFill>
                  </a:tcPr>
                </a:tc>
                <a:tc>
                  <a:txBody>
                    <a:bodyPr/>
                    <a:lstStyle/>
                    <a:p>
                      <a:pPr algn="l"/>
                      <a:r>
                        <a:rPr lang="en-US" sz="1400" dirty="0"/>
                        <a:t>Minister’s speech</a:t>
                      </a:r>
                    </a:p>
                  </a:txBody>
                  <a:tcPr>
                    <a:solidFill>
                      <a:schemeClr val="accent2">
                        <a:lumMod val="20000"/>
                        <a:lumOff val="80000"/>
                        <a:alpha val="20000"/>
                      </a:schemeClr>
                    </a:solidFill>
                  </a:tcPr>
                </a:tc>
                <a:extLst>
                  <a:ext uri="{0D108BD9-81ED-4DB2-BD59-A6C34878D82A}">
                    <a16:rowId xmlns:a16="http://schemas.microsoft.com/office/drawing/2014/main" val="875895432"/>
                  </a:ext>
                </a:extLst>
              </a:tr>
              <a:tr h="370840">
                <a:tc>
                  <a:txBody>
                    <a:bodyPr/>
                    <a:lstStyle/>
                    <a:p>
                      <a:pPr algn="r">
                        <a:buFont typeface="Arial" panose="020B0604020202020204" pitchFamily="34" charset="0"/>
                        <a:buNone/>
                      </a:pPr>
                      <a:r>
                        <a:rPr lang="fa-IR" sz="1400" b="0" dirty="0"/>
                        <a:t>ابتدا، دستگاه را روشن کرده و اجازه دهید تا پنج دقیقه گرم شود</a:t>
                      </a:r>
                      <a:endParaRPr lang="en-US" sz="1400" b="0" dirty="0"/>
                    </a:p>
                    <a:p>
                      <a:pPr algn="l">
                        <a:buFont typeface="Arial" panose="020B0604020202020204" pitchFamily="34" charset="0"/>
                        <a:buNone/>
                      </a:pPr>
                      <a:r>
                        <a:rPr lang="en-US" sz="1400" dirty="0"/>
                        <a:t>First, turn on the device and allow it to warm up for five minutes.</a:t>
                      </a:r>
                      <a:endParaRPr lang="fa-IR" sz="1400" b="0" dirty="0"/>
                    </a:p>
                  </a:txBody>
                  <a:tcPr>
                    <a:solidFill>
                      <a:schemeClr val="accent2">
                        <a:lumMod val="40000"/>
                        <a:lumOff val="60000"/>
                      </a:schemeClr>
                    </a:solidFill>
                  </a:tcPr>
                </a:tc>
                <a:tc>
                  <a:txBody>
                    <a:bodyPr/>
                    <a:lstStyle/>
                    <a:p>
                      <a:pPr algn="l"/>
                      <a:endParaRPr lang="en-US" sz="1400" dirty="0"/>
                    </a:p>
                  </a:txBody>
                  <a:tcPr>
                    <a:solidFill>
                      <a:schemeClr val="accent2">
                        <a:lumMod val="40000"/>
                        <a:lumOff val="60000"/>
                      </a:schemeClr>
                    </a:solidFill>
                  </a:tcPr>
                </a:tc>
                <a:tc>
                  <a:txBody>
                    <a:bodyPr/>
                    <a:lstStyle/>
                    <a:p>
                      <a:pPr algn="l"/>
                      <a:r>
                        <a:rPr lang="en-US" sz="1400" dirty="0">
                          <a:solidFill>
                            <a:schemeClr val="accent5">
                              <a:lumMod val="75000"/>
                            </a:schemeClr>
                          </a:solidFill>
                        </a:rPr>
                        <a:t>user</a:t>
                      </a:r>
                    </a:p>
                  </a:txBody>
                  <a:tcPr>
                    <a:solidFill>
                      <a:schemeClr val="accent2">
                        <a:lumMod val="40000"/>
                        <a:lumOff val="60000"/>
                      </a:schemeClr>
                    </a:solidFill>
                  </a:tcPr>
                </a:tc>
                <a:tc>
                  <a:txBody>
                    <a:bodyPr/>
                    <a:lstStyle/>
                    <a:p>
                      <a:pPr algn="l"/>
                      <a:r>
                        <a:rPr lang="en-US" sz="1400" dirty="0"/>
                        <a:t>the device</a:t>
                      </a:r>
                    </a:p>
                  </a:txBody>
                  <a:tcPr>
                    <a:solidFill>
                      <a:schemeClr val="accent2">
                        <a:lumMod val="40000"/>
                        <a:lumOff val="60000"/>
                      </a:schemeClr>
                    </a:solidFill>
                  </a:tcPr>
                </a:tc>
                <a:extLst>
                  <a:ext uri="{0D108BD9-81ED-4DB2-BD59-A6C34878D82A}">
                    <a16:rowId xmlns:a16="http://schemas.microsoft.com/office/drawing/2014/main" val="2577880678"/>
                  </a:ext>
                </a:extLst>
              </a:tr>
            </a:tbl>
          </a:graphicData>
        </a:graphic>
      </p:graphicFrame>
      <p:graphicFrame>
        <p:nvGraphicFramePr>
          <p:cNvPr id="10" name="Content Placeholder 5">
            <a:extLst>
              <a:ext uri="{FF2B5EF4-FFF2-40B4-BE49-F238E27FC236}">
                <a16:creationId xmlns:a16="http://schemas.microsoft.com/office/drawing/2014/main" id="{E284FC81-79CF-CC31-0D6E-4B247AD907D4}"/>
              </a:ext>
            </a:extLst>
          </p:cNvPr>
          <p:cNvGraphicFramePr>
            <a:graphicFrameLocks/>
          </p:cNvGraphicFramePr>
          <p:nvPr>
            <p:extLst>
              <p:ext uri="{D42A27DB-BD31-4B8C-83A1-F6EECF244321}">
                <p14:modId xmlns:p14="http://schemas.microsoft.com/office/powerpoint/2010/main" val="2627958097"/>
              </p:ext>
            </p:extLst>
          </p:nvPr>
        </p:nvGraphicFramePr>
        <p:xfrm>
          <a:off x="1381119" y="5499101"/>
          <a:ext cx="9541701" cy="889000"/>
        </p:xfrm>
        <a:graphic>
          <a:graphicData uri="http://schemas.openxmlformats.org/drawingml/2006/table">
            <a:tbl>
              <a:tblPr firstRow="1" bandRow="1">
                <a:tableStyleId>{0E3FDE45-AF77-4B5C-9715-49D594BDF05E}</a:tableStyleId>
              </a:tblPr>
              <a:tblGrid>
                <a:gridCol w="4824412">
                  <a:extLst>
                    <a:ext uri="{9D8B030D-6E8A-4147-A177-3AD203B41FA5}">
                      <a16:colId xmlns:a16="http://schemas.microsoft.com/office/drawing/2014/main" val="3668054948"/>
                    </a:ext>
                  </a:extLst>
                </a:gridCol>
                <a:gridCol w="4717289">
                  <a:extLst>
                    <a:ext uri="{9D8B030D-6E8A-4147-A177-3AD203B41FA5}">
                      <a16:colId xmlns:a16="http://schemas.microsoft.com/office/drawing/2014/main" val="1593968079"/>
                    </a:ext>
                  </a:extLst>
                </a:gridCol>
              </a:tblGrid>
              <a:tr h="370840">
                <a:tc>
                  <a:txBody>
                    <a:bodyPr/>
                    <a:lstStyle/>
                    <a:p>
                      <a:r>
                        <a:rPr lang="en-US" sz="1400" i="0" dirty="0"/>
                        <a:t>Coreference (of entities)</a:t>
                      </a:r>
                    </a:p>
                  </a:txBody>
                  <a:tcPr/>
                </a:tc>
                <a:tc>
                  <a:txBody>
                    <a:bodyPr/>
                    <a:lstStyle/>
                    <a:p>
                      <a:pPr algn="l"/>
                      <a:endParaRPr lang="en-US" sz="1400" dirty="0"/>
                    </a:p>
                  </a:txBody>
                  <a:tcPr/>
                </a:tc>
                <a:extLst>
                  <a:ext uri="{0D108BD9-81ED-4DB2-BD59-A6C34878D82A}">
                    <a16:rowId xmlns:a16="http://schemas.microsoft.com/office/drawing/2014/main" val="792704791"/>
                  </a:ext>
                </a:extLst>
              </a:tr>
              <a:tr h="370840">
                <a:tc gridSpan="2">
                  <a:txBody>
                    <a:bodyPr/>
                    <a:lstStyle/>
                    <a:p>
                      <a:pPr algn="r"/>
                      <a:r>
                        <a:rPr lang="fa-IR" sz="1400" dirty="0">
                          <a:highlight>
                            <a:srgbClr val="FFFF00"/>
                          </a:highlight>
                        </a:rPr>
                        <a:t>مریم</a:t>
                      </a:r>
                      <a:r>
                        <a:rPr lang="fa-IR" sz="1400" dirty="0"/>
                        <a:t> وقتی با نرگس صحبت کرد، گفت که </a:t>
                      </a:r>
                      <a:r>
                        <a:rPr lang="fa-IR" sz="1400" dirty="0">
                          <a:highlight>
                            <a:srgbClr val="00FFFF"/>
                          </a:highlight>
                        </a:rPr>
                        <a:t>خواهر</a:t>
                      </a:r>
                      <a:r>
                        <a:rPr lang="fa-IR" sz="1400" dirty="0">
                          <a:highlight>
                            <a:srgbClr val="FFFF00"/>
                          </a:highlight>
                        </a:rPr>
                        <a:t>ش</a:t>
                      </a:r>
                      <a:r>
                        <a:rPr lang="fa-IR" sz="1400" dirty="0"/>
                        <a:t> مریض است و باید </a:t>
                      </a:r>
                      <a:r>
                        <a:rPr lang="fa-IR" sz="1400" dirty="0">
                          <a:highlight>
                            <a:srgbClr val="00FFFF"/>
                          </a:highlight>
                        </a:rPr>
                        <a:t>او</a:t>
                      </a:r>
                      <a:r>
                        <a:rPr lang="fa-IR" sz="1400" dirty="0"/>
                        <a:t> را به بیمارستان ببرد</a:t>
                      </a:r>
                      <a:endParaRPr lang="en-US" sz="1400" dirty="0"/>
                    </a:p>
                    <a:p>
                      <a:pPr algn="r"/>
                      <a:r>
                        <a:rPr lang="en-US" sz="1400" dirty="0"/>
                        <a:t>When Maryam spoke with Narges, she said that her sister was sick and that she had to take her to the hospital.</a:t>
                      </a:r>
                      <a:endParaRPr lang="en-US" sz="1400" i="0" dirty="0"/>
                    </a:p>
                  </a:txBody>
                  <a:tcPr/>
                </a:tc>
                <a:tc hMerge="1">
                  <a:txBody>
                    <a:bodyPr/>
                    <a:lstStyle/>
                    <a:p>
                      <a:pPr algn="l"/>
                      <a:endParaRPr lang="en-US" sz="1400" dirty="0"/>
                    </a:p>
                  </a:txBody>
                  <a:tcPr/>
                </a:tc>
                <a:extLst>
                  <a:ext uri="{0D108BD9-81ED-4DB2-BD59-A6C34878D82A}">
                    <a16:rowId xmlns:a16="http://schemas.microsoft.com/office/drawing/2014/main" val="1007074111"/>
                  </a:ext>
                </a:extLst>
              </a:tr>
            </a:tbl>
          </a:graphicData>
        </a:graphic>
      </p:graphicFrame>
      <p:sp>
        <p:nvSpPr>
          <p:cNvPr id="12" name="Rectangle: Rounded Corners 11">
            <a:extLst>
              <a:ext uri="{FF2B5EF4-FFF2-40B4-BE49-F238E27FC236}">
                <a16:creationId xmlns:a16="http://schemas.microsoft.com/office/drawing/2014/main" id="{2CE90E2D-6BC7-1409-9556-A81A8E420D64}"/>
              </a:ext>
            </a:extLst>
          </p:cNvPr>
          <p:cNvSpPr/>
          <p:nvPr/>
        </p:nvSpPr>
        <p:spPr>
          <a:xfrm>
            <a:off x="6248400" y="5524502"/>
            <a:ext cx="4674420" cy="32627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r"/>
            <a:r>
              <a:rPr lang="en-US" sz="1400" dirty="0"/>
              <a:t>Correctly identified but confused in complex cases</a:t>
            </a:r>
          </a:p>
        </p:txBody>
      </p:sp>
    </p:spTree>
    <p:extLst>
      <p:ext uri="{BB962C8B-B14F-4D97-AF65-F5344CB8AC3E}">
        <p14:creationId xmlns:p14="http://schemas.microsoft.com/office/powerpoint/2010/main" val="3112439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CDF30-E2A8-DA85-FB9A-444BB3D9E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119367-77DA-17A5-6588-F4ACEC1243D2}"/>
              </a:ext>
            </a:extLst>
          </p:cNvPr>
          <p:cNvSpPr>
            <a:spLocks noGrp="1"/>
          </p:cNvSpPr>
          <p:nvPr>
            <p:ph type="title"/>
          </p:nvPr>
        </p:nvSpPr>
        <p:spPr/>
        <p:txBody>
          <a:bodyPr/>
          <a:lstStyle/>
          <a:p>
            <a:r>
              <a:rPr lang="en-US" dirty="0"/>
              <a:t>Cultural &amp; Historical Knowledge or Bias</a:t>
            </a:r>
          </a:p>
        </p:txBody>
      </p:sp>
      <p:graphicFrame>
        <p:nvGraphicFramePr>
          <p:cNvPr id="6" name="Content Placeholder 5">
            <a:extLst>
              <a:ext uri="{FF2B5EF4-FFF2-40B4-BE49-F238E27FC236}">
                <a16:creationId xmlns:a16="http://schemas.microsoft.com/office/drawing/2014/main" id="{AFB740A5-08F3-2942-9835-9E7C5909E690}"/>
              </a:ext>
            </a:extLst>
          </p:cNvPr>
          <p:cNvGraphicFramePr>
            <a:graphicFrameLocks noGrp="1"/>
          </p:cNvGraphicFramePr>
          <p:nvPr>
            <p:ph sz="quarter" idx="12"/>
            <p:extLst>
              <p:ext uri="{D42A27DB-BD31-4B8C-83A1-F6EECF244321}">
                <p14:modId xmlns:p14="http://schemas.microsoft.com/office/powerpoint/2010/main" val="1833786856"/>
              </p:ext>
            </p:extLst>
          </p:nvPr>
        </p:nvGraphicFramePr>
        <p:xfrm>
          <a:off x="1449388" y="2108200"/>
          <a:ext cx="9541700" cy="741680"/>
        </p:xfrm>
        <a:graphic>
          <a:graphicData uri="http://schemas.openxmlformats.org/drawingml/2006/table">
            <a:tbl>
              <a:tblPr firstRow="1" bandRow="1">
                <a:tableStyleId>{0E3FDE45-AF77-4B5C-9715-49D594BDF05E}</a:tableStyleId>
              </a:tblPr>
              <a:tblGrid>
                <a:gridCol w="5439609">
                  <a:extLst>
                    <a:ext uri="{9D8B030D-6E8A-4147-A177-3AD203B41FA5}">
                      <a16:colId xmlns:a16="http://schemas.microsoft.com/office/drawing/2014/main" val="3668054948"/>
                    </a:ext>
                  </a:extLst>
                </a:gridCol>
                <a:gridCol w="4102091">
                  <a:extLst>
                    <a:ext uri="{9D8B030D-6E8A-4147-A177-3AD203B41FA5}">
                      <a16:colId xmlns:a16="http://schemas.microsoft.com/office/drawing/2014/main" val="1593968079"/>
                    </a:ext>
                  </a:extLst>
                </a:gridCol>
              </a:tblGrid>
              <a:tr h="370840">
                <a:tc>
                  <a:txBody>
                    <a:bodyPr/>
                    <a:lstStyle/>
                    <a:p>
                      <a:endParaRPr lang="en-US" sz="1400" b="1" dirty="0"/>
                    </a:p>
                  </a:txBody>
                  <a:tcPr/>
                </a:tc>
                <a:tc>
                  <a:txBody>
                    <a:bodyPr/>
                    <a:lstStyle/>
                    <a:p>
                      <a:endParaRPr lang="en-US" sz="1400"/>
                    </a:p>
                  </a:txBody>
                  <a:tcPr/>
                </a:tc>
                <a:extLst>
                  <a:ext uri="{0D108BD9-81ED-4DB2-BD59-A6C34878D82A}">
                    <a16:rowId xmlns:a16="http://schemas.microsoft.com/office/drawing/2014/main" val="3031036371"/>
                  </a:ext>
                </a:extLst>
              </a:tr>
              <a:tr h="370840">
                <a:tc>
                  <a:txBody>
                    <a:bodyPr/>
                    <a:lstStyle/>
                    <a:p>
                      <a:r>
                        <a:rPr lang="en-US" sz="1400" i="0" dirty="0"/>
                        <a:t>System incorporates historical or cultural knowledge in analysis</a:t>
                      </a:r>
                    </a:p>
                  </a:txBody>
                  <a:tcPr/>
                </a:tc>
                <a:tc>
                  <a:txBody>
                    <a:bodyPr/>
                    <a:lstStyle/>
                    <a:p>
                      <a:pPr algn="r"/>
                      <a:endParaRPr lang="en-US" sz="1400" dirty="0"/>
                    </a:p>
                  </a:txBody>
                  <a:tcPr/>
                </a:tc>
                <a:extLst>
                  <a:ext uri="{0D108BD9-81ED-4DB2-BD59-A6C34878D82A}">
                    <a16:rowId xmlns:a16="http://schemas.microsoft.com/office/drawing/2014/main" val="792704791"/>
                  </a:ext>
                </a:extLst>
              </a:tr>
            </a:tbl>
          </a:graphicData>
        </a:graphic>
      </p:graphicFrame>
      <p:sp>
        <p:nvSpPr>
          <p:cNvPr id="4" name="Slide Number Placeholder 3">
            <a:extLst>
              <a:ext uri="{FF2B5EF4-FFF2-40B4-BE49-F238E27FC236}">
                <a16:creationId xmlns:a16="http://schemas.microsoft.com/office/drawing/2014/main" id="{42F75717-F6EA-462B-5BD0-D465614FFC25}"/>
              </a:ext>
            </a:extLst>
          </p:cNvPr>
          <p:cNvSpPr>
            <a:spLocks noGrp="1"/>
          </p:cNvSpPr>
          <p:nvPr>
            <p:ph type="sldNum" sz="quarter" idx="15"/>
          </p:nvPr>
        </p:nvSpPr>
        <p:spPr/>
        <p:txBody>
          <a:bodyPr/>
          <a:lstStyle/>
          <a:p>
            <a:fld id="{18D65601-5AE2-46FC-B138-694DDD2B510D}" type="slidenum">
              <a:rPr lang="en-US" smtClean="0"/>
              <a:pPr/>
              <a:t>18</a:t>
            </a:fld>
            <a:endParaRPr lang="en-US" dirty="0"/>
          </a:p>
        </p:txBody>
      </p:sp>
      <p:graphicFrame>
        <p:nvGraphicFramePr>
          <p:cNvPr id="8" name="Content Placeholder 5">
            <a:extLst>
              <a:ext uri="{FF2B5EF4-FFF2-40B4-BE49-F238E27FC236}">
                <a16:creationId xmlns:a16="http://schemas.microsoft.com/office/drawing/2014/main" id="{8D97B080-D63B-0D3E-AFAB-7E5127C867B5}"/>
              </a:ext>
            </a:extLst>
          </p:cNvPr>
          <p:cNvGraphicFramePr>
            <a:graphicFrameLocks/>
          </p:cNvGraphicFramePr>
          <p:nvPr>
            <p:extLst>
              <p:ext uri="{D42A27DB-BD31-4B8C-83A1-F6EECF244321}">
                <p14:modId xmlns:p14="http://schemas.microsoft.com/office/powerpoint/2010/main" val="2300630375"/>
              </p:ext>
            </p:extLst>
          </p:nvPr>
        </p:nvGraphicFramePr>
        <p:xfrm>
          <a:off x="1381119" y="3429000"/>
          <a:ext cx="9541701" cy="1315720"/>
        </p:xfrm>
        <a:graphic>
          <a:graphicData uri="http://schemas.openxmlformats.org/drawingml/2006/table">
            <a:tbl>
              <a:tblPr firstRow="1" bandRow="1">
                <a:tableStyleId>{0E3FDE45-AF77-4B5C-9715-49D594BDF05E}</a:tableStyleId>
              </a:tblPr>
              <a:tblGrid>
                <a:gridCol w="4862513">
                  <a:extLst>
                    <a:ext uri="{9D8B030D-6E8A-4147-A177-3AD203B41FA5}">
                      <a16:colId xmlns:a16="http://schemas.microsoft.com/office/drawing/2014/main" val="3668054948"/>
                    </a:ext>
                  </a:extLst>
                </a:gridCol>
                <a:gridCol w="1682372">
                  <a:extLst>
                    <a:ext uri="{9D8B030D-6E8A-4147-A177-3AD203B41FA5}">
                      <a16:colId xmlns:a16="http://schemas.microsoft.com/office/drawing/2014/main" val="1593968079"/>
                    </a:ext>
                  </a:extLst>
                </a:gridCol>
                <a:gridCol w="1384300">
                  <a:extLst>
                    <a:ext uri="{9D8B030D-6E8A-4147-A177-3AD203B41FA5}">
                      <a16:colId xmlns:a16="http://schemas.microsoft.com/office/drawing/2014/main" val="539411567"/>
                    </a:ext>
                  </a:extLst>
                </a:gridCol>
                <a:gridCol w="1612516">
                  <a:extLst>
                    <a:ext uri="{9D8B030D-6E8A-4147-A177-3AD203B41FA5}">
                      <a16:colId xmlns:a16="http://schemas.microsoft.com/office/drawing/2014/main" val="3352347741"/>
                    </a:ext>
                  </a:extLst>
                </a:gridCol>
              </a:tblGrid>
              <a:tr h="370840">
                <a:tc>
                  <a:txBody>
                    <a:bodyPr/>
                    <a:lstStyle/>
                    <a:p>
                      <a:pPr>
                        <a:buFont typeface="Arial" panose="020B0604020202020204" pitchFamily="34" charset="0"/>
                        <a:buNone/>
                      </a:pPr>
                      <a:r>
                        <a:rPr lang="en-US" sz="1400" b="1" dirty="0"/>
                        <a:t>Sentence</a:t>
                      </a:r>
                    </a:p>
                  </a:txBody>
                  <a:tcPr/>
                </a:tc>
                <a:tc>
                  <a:txBody>
                    <a:bodyPr/>
                    <a:lstStyle/>
                    <a:p>
                      <a:r>
                        <a:rPr lang="en-US" sz="1400" dirty="0"/>
                        <a:t>Event Type</a:t>
                      </a:r>
                    </a:p>
                  </a:txBody>
                  <a:tcPr/>
                </a:tc>
                <a:tc>
                  <a:txBody>
                    <a:bodyPr/>
                    <a:lstStyle/>
                    <a:p>
                      <a:r>
                        <a:rPr lang="en-US" sz="1400" dirty="0"/>
                        <a:t>Agent</a:t>
                      </a:r>
                    </a:p>
                  </a:txBody>
                  <a:tcPr/>
                </a:tc>
                <a:tc>
                  <a:txBody>
                    <a:bodyPr/>
                    <a:lstStyle/>
                    <a:p>
                      <a:r>
                        <a:rPr lang="en-US" sz="1400" dirty="0"/>
                        <a:t>Patient</a:t>
                      </a:r>
                    </a:p>
                  </a:txBody>
                  <a:tcPr/>
                </a:tc>
                <a:extLst>
                  <a:ext uri="{0D108BD9-81ED-4DB2-BD59-A6C34878D82A}">
                    <a16:rowId xmlns:a16="http://schemas.microsoft.com/office/drawing/2014/main" val="3031036371"/>
                  </a:ext>
                </a:extLst>
              </a:tr>
              <a:tr h="370840">
                <a:tc>
                  <a:txBody>
                    <a:bodyPr/>
                    <a:lstStyle/>
                    <a:p>
                      <a:pPr algn="r">
                        <a:buFont typeface="Arial" panose="020B0604020202020204" pitchFamily="34" charset="0"/>
                        <a:buNone/>
                      </a:pPr>
                      <a:r>
                        <a:rPr lang="fa-IR" sz="1400" b="0" dirty="0"/>
                        <a:t>در دهه ۱۳۴۰، اصلاحات ارضی آغاز شد که ساختار اجتماعی کشور را تغییر داد.</a:t>
                      </a:r>
                      <a:endParaRPr lang="en-US" sz="1400" b="0" dirty="0"/>
                    </a:p>
                    <a:p>
                      <a:pPr algn="l">
                        <a:buFont typeface="Arial" panose="020B0604020202020204" pitchFamily="34" charset="0"/>
                        <a:buNone/>
                      </a:pPr>
                      <a:r>
                        <a:rPr lang="en-US" sz="1400" b="0" dirty="0"/>
                        <a:t>In the 1960s, land reforms began that changed the social structure of the country.</a:t>
                      </a:r>
                    </a:p>
                  </a:txBody>
                  <a:tcPr/>
                </a:tc>
                <a:tc>
                  <a:txBody>
                    <a:bodyPr/>
                    <a:lstStyle/>
                    <a:p>
                      <a:pPr algn="l"/>
                      <a:r>
                        <a:rPr lang="en-US" sz="1400" dirty="0" err="1"/>
                        <a:t>reform_initiation</a:t>
                      </a:r>
                      <a:endParaRPr lang="en-US" sz="1400" dirty="0"/>
                    </a:p>
                  </a:txBody>
                  <a:tcPr/>
                </a:tc>
                <a:tc>
                  <a:txBody>
                    <a:bodyPr/>
                    <a:lstStyle/>
                    <a:p>
                      <a:pPr algn="l"/>
                      <a:r>
                        <a:rPr lang="en-US" sz="1400" dirty="0">
                          <a:solidFill>
                            <a:schemeClr val="accent5">
                              <a:lumMod val="75000"/>
                            </a:schemeClr>
                          </a:solidFill>
                        </a:rPr>
                        <a:t>The Pahlavi government</a:t>
                      </a:r>
                    </a:p>
                  </a:txBody>
                  <a:tcPr/>
                </a:tc>
                <a:tc>
                  <a:txBody>
                    <a:bodyPr/>
                    <a:lstStyle/>
                    <a:p>
                      <a:pPr algn="l"/>
                      <a:r>
                        <a:rPr lang="en-US" sz="1400" dirty="0">
                          <a:solidFill>
                            <a:schemeClr val="accent5">
                              <a:lumMod val="75000"/>
                            </a:schemeClr>
                          </a:solidFill>
                        </a:rPr>
                        <a:t>farmers and large landowners</a:t>
                      </a:r>
                    </a:p>
                  </a:txBody>
                  <a:tcPr/>
                </a:tc>
                <a:extLst>
                  <a:ext uri="{0D108BD9-81ED-4DB2-BD59-A6C34878D82A}">
                    <a16:rowId xmlns:a16="http://schemas.microsoft.com/office/drawing/2014/main" val="792704791"/>
                  </a:ext>
                </a:extLst>
              </a:tr>
            </a:tbl>
          </a:graphicData>
        </a:graphic>
      </p:graphicFrame>
    </p:spTree>
    <p:extLst>
      <p:ext uri="{BB962C8B-B14F-4D97-AF65-F5344CB8AC3E}">
        <p14:creationId xmlns:p14="http://schemas.microsoft.com/office/powerpoint/2010/main" val="3756096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E81A-FE0E-6018-EBFD-9AEC29DF8A26}"/>
              </a:ext>
            </a:extLst>
          </p:cNvPr>
          <p:cNvSpPr>
            <a:spLocks noGrp="1"/>
          </p:cNvSpPr>
          <p:nvPr>
            <p:ph type="title"/>
          </p:nvPr>
        </p:nvSpPr>
        <p:spPr/>
        <p:txBody>
          <a:bodyPr/>
          <a:lstStyle/>
          <a:p>
            <a:r>
              <a:rPr lang="en-US" dirty="0"/>
              <a:t>Previous Work</a:t>
            </a:r>
          </a:p>
        </p:txBody>
      </p:sp>
      <p:sp>
        <p:nvSpPr>
          <p:cNvPr id="4" name="Slide Number Placeholder 3">
            <a:extLst>
              <a:ext uri="{FF2B5EF4-FFF2-40B4-BE49-F238E27FC236}">
                <a16:creationId xmlns:a16="http://schemas.microsoft.com/office/drawing/2014/main" id="{596E22DA-9930-BCEA-29BA-1AE8850145B3}"/>
              </a:ext>
            </a:extLst>
          </p:cNvPr>
          <p:cNvSpPr>
            <a:spLocks noGrp="1"/>
          </p:cNvSpPr>
          <p:nvPr>
            <p:ph type="sldNum" sz="quarter" idx="15"/>
          </p:nvPr>
        </p:nvSpPr>
        <p:spPr/>
        <p:txBody>
          <a:bodyPr/>
          <a:lstStyle/>
          <a:p>
            <a:fld id="{18D65601-5AE2-46FC-B138-694DDD2B510D}" type="slidenum">
              <a:rPr lang="en-US" smtClean="0"/>
              <a:pPr/>
              <a:t>19</a:t>
            </a:fld>
            <a:endParaRPr lang="en-US" dirty="0"/>
          </a:p>
        </p:txBody>
      </p:sp>
      <p:sp>
        <p:nvSpPr>
          <p:cNvPr id="6" name="Rectangle 1">
            <a:extLst>
              <a:ext uri="{FF2B5EF4-FFF2-40B4-BE49-F238E27FC236}">
                <a16:creationId xmlns:a16="http://schemas.microsoft.com/office/drawing/2014/main" id="{02A018DF-8E68-6FF3-DB17-8AA5F2766BD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a:ln>
                  <a:noFill/>
                </a:ln>
                <a:solidFill>
                  <a:schemeClr val="tx1"/>
                </a:solidFill>
                <a:effectLst/>
                <a:latin typeface="Arial" panose="020B0604020202020204" pitchFamily="34" charset="0"/>
              </a:rPr>
              <a:t>Use Cases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2">
            <a:extLst>
              <a:ext uri="{FF2B5EF4-FFF2-40B4-BE49-F238E27FC236}">
                <a16:creationId xmlns:a16="http://schemas.microsoft.com/office/drawing/2014/main" id="{7676132A-2398-099F-5521-77C682044C9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Content Placeholder 19">
            <a:extLst>
              <a:ext uri="{FF2B5EF4-FFF2-40B4-BE49-F238E27FC236}">
                <a16:creationId xmlns:a16="http://schemas.microsoft.com/office/drawing/2014/main" id="{04B33592-C96F-8313-73A4-4A0458A90191}"/>
              </a:ext>
            </a:extLst>
          </p:cNvPr>
          <p:cNvSpPr>
            <a:spLocks noGrp="1"/>
          </p:cNvSpPr>
          <p:nvPr>
            <p:ph sz="quarter" idx="12"/>
          </p:nvPr>
        </p:nvSpPr>
        <p:spPr/>
        <p:txBody>
          <a:bodyPr>
            <a:normAutofit fontScale="92500" lnSpcReduction="20000"/>
          </a:bodyPr>
          <a:lstStyle/>
          <a:p>
            <a:pPr marL="0" indent="0">
              <a:buNone/>
            </a:pPr>
            <a:r>
              <a:rPr lang="en-US" b="1" dirty="0" err="1">
                <a:solidFill>
                  <a:schemeClr val="accent5">
                    <a:lumMod val="75000"/>
                  </a:schemeClr>
                </a:solidFill>
              </a:rPr>
              <a:t>Yaghoobzadeh</a:t>
            </a:r>
            <a:r>
              <a:rPr lang="en-US" b="1" dirty="0">
                <a:solidFill>
                  <a:schemeClr val="accent5">
                    <a:lumMod val="75000"/>
                  </a:schemeClr>
                </a:solidFill>
              </a:rPr>
              <a:t> et al (2012). ISO-</a:t>
            </a:r>
            <a:r>
              <a:rPr lang="en-US" b="1" dirty="0" err="1">
                <a:solidFill>
                  <a:schemeClr val="accent5">
                    <a:lumMod val="75000"/>
                  </a:schemeClr>
                </a:solidFill>
              </a:rPr>
              <a:t>TimeML</a:t>
            </a:r>
            <a:r>
              <a:rPr lang="en-US" b="1" dirty="0">
                <a:solidFill>
                  <a:schemeClr val="accent5">
                    <a:lumMod val="75000"/>
                  </a:schemeClr>
                </a:solidFill>
              </a:rPr>
              <a:t> event extraction in Persian text. COLING.</a:t>
            </a:r>
          </a:p>
          <a:p>
            <a:r>
              <a:rPr lang="en-US" dirty="0"/>
              <a:t>Developed a rule-based and learning-based </a:t>
            </a:r>
            <a:r>
              <a:rPr lang="en-US" b="1" dirty="0"/>
              <a:t>event extraction system for Persian</a:t>
            </a:r>
            <a:r>
              <a:rPr lang="en-US" dirty="0"/>
              <a:t> following the ISO-</a:t>
            </a:r>
            <a:r>
              <a:rPr lang="en-US" dirty="0" err="1"/>
              <a:t>TimeML</a:t>
            </a:r>
            <a:r>
              <a:rPr lang="en-US" dirty="0"/>
              <a:t> schema.</a:t>
            </a:r>
          </a:p>
          <a:p>
            <a:r>
              <a:rPr lang="en-US" dirty="0"/>
              <a:t>Event Detection F1: </a:t>
            </a:r>
            <a:r>
              <a:rPr lang="en-US" b="1" dirty="0"/>
              <a:t>83.1% (learning-based)</a:t>
            </a:r>
            <a:r>
              <a:rPr lang="en-US" dirty="0"/>
              <a:t> vs. 75.6% (rule-based)</a:t>
            </a:r>
          </a:p>
          <a:p>
            <a:r>
              <a:rPr lang="en-US" dirty="0"/>
              <a:t>Class Detection Accuracy: 74.9%Difficulties with adjectives and nominal event recall. High reliance on resource coverage (WordNet/sense lists)</a:t>
            </a:r>
            <a:br>
              <a:rPr lang="en-US" dirty="0"/>
            </a:br>
            <a:endParaRPr lang="en-US" dirty="0"/>
          </a:p>
          <a:p>
            <a:pPr marL="0" indent="0">
              <a:buNone/>
            </a:pPr>
            <a:r>
              <a:rPr lang="en-US" b="1" dirty="0" err="1">
                <a:solidFill>
                  <a:schemeClr val="accent5">
                    <a:lumMod val="75000"/>
                  </a:schemeClr>
                </a:solidFill>
              </a:rPr>
              <a:t>Eshaghzadeh</a:t>
            </a:r>
            <a:r>
              <a:rPr lang="en-US" b="1" dirty="0">
                <a:solidFill>
                  <a:schemeClr val="accent5">
                    <a:lumMod val="75000"/>
                  </a:schemeClr>
                </a:solidFill>
              </a:rPr>
              <a:t> et al (2013). Temporal relation classification in Persian and English contexts. RANLP.</a:t>
            </a:r>
          </a:p>
          <a:p>
            <a:r>
              <a:rPr lang="en-US" dirty="0"/>
              <a:t>Build a </a:t>
            </a:r>
            <a:r>
              <a:rPr lang="en-US" b="1" dirty="0"/>
              <a:t>Persian Temporal Relation Classifier (PTRC)</a:t>
            </a:r>
            <a:r>
              <a:rPr lang="en-US" dirty="0"/>
              <a:t> for </a:t>
            </a:r>
            <a:r>
              <a:rPr lang="en-US" b="1" dirty="0"/>
              <a:t>event-event temporal links</a:t>
            </a:r>
            <a:r>
              <a:rPr lang="en-US" dirty="0"/>
              <a:t> (e.g., BEFORE, AFTER, SIMULTANEOUS).</a:t>
            </a:r>
          </a:p>
          <a:p>
            <a:r>
              <a:rPr lang="en-US" dirty="0"/>
              <a:t>Achieved </a:t>
            </a:r>
            <a:r>
              <a:rPr lang="en-US" b="1" dirty="0"/>
              <a:t>65.6% accuracy</a:t>
            </a:r>
            <a:endParaRPr lang="en-US" dirty="0"/>
          </a:p>
        </p:txBody>
      </p:sp>
    </p:spTree>
    <p:extLst>
      <p:ext uri="{BB962C8B-B14F-4D97-AF65-F5344CB8AC3E}">
        <p14:creationId xmlns:p14="http://schemas.microsoft.com/office/powerpoint/2010/main" val="105709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591D1-65EA-E7AE-34E3-CEE4ECF6314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E5CD96-E9CA-CDAD-C00F-BF0F94CA8134}"/>
              </a:ext>
            </a:extLst>
          </p:cNvPr>
          <p:cNvSpPr>
            <a:spLocks noGrp="1"/>
          </p:cNvSpPr>
          <p:nvPr>
            <p:ph type="title"/>
          </p:nvPr>
        </p:nvSpPr>
        <p:spPr/>
        <p:txBody>
          <a:bodyPr/>
          <a:lstStyle/>
          <a:p>
            <a:r>
              <a:rPr lang="en-US" dirty="0"/>
              <a:t>What is a Narrative?</a:t>
            </a:r>
          </a:p>
        </p:txBody>
      </p:sp>
      <p:sp>
        <p:nvSpPr>
          <p:cNvPr id="6" name="Content Placeholder 5">
            <a:extLst>
              <a:ext uri="{FF2B5EF4-FFF2-40B4-BE49-F238E27FC236}">
                <a16:creationId xmlns:a16="http://schemas.microsoft.com/office/drawing/2014/main" id="{D6C58250-4C80-980B-BA8E-AF4275CBD170}"/>
              </a:ext>
            </a:extLst>
          </p:cNvPr>
          <p:cNvSpPr>
            <a:spLocks noGrp="1"/>
          </p:cNvSpPr>
          <p:nvPr>
            <p:ph sz="quarter" idx="12"/>
          </p:nvPr>
        </p:nvSpPr>
        <p:spPr>
          <a:xfrm>
            <a:off x="1450153" y="2108722"/>
            <a:ext cx="9684572" cy="4119463"/>
          </a:xfrm>
        </p:spPr>
        <p:txBody>
          <a:bodyPr>
            <a:normAutofit/>
          </a:bodyPr>
          <a:lstStyle/>
          <a:p>
            <a:r>
              <a:rPr lang="en-US" dirty="0">
                <a:latin typeface="g_d0_f2"/>
              </a:rPr>
              <a:t>‘</a:t>
            </a:r>
            <a:r>
              <a:rPr lang="en-US" b="0" i="0" dirty="0">
                <a:effectLst/>
                <a:latin typeface="g_d0_f2"/>
              </a:rPr>
              <a:t>Narrative is a recounting of things that have happened, involving a sequence of events meaningfully connected in a temporal and often causal relation, typically structured with a beginning, middle, and end’ (Labov and </a:t>
            </a:r>
            <a:r>
              <a:rPr lang="en-US" b="0" i="0" dirty="0" err="1">
                <a:effectLst/>
                <a:latin typeface="g_d0_f2"/>
              </a:rPr>
              <a:t>Waletzky</a:t>
            </a:r>
            <a:r>
              <a:rPr lang="en-US" b="0" i="0" dirty="0">
                <a:effectLst/>
                <a:latin typeface="g_d0_f2"/>
              </a:rPr>
              <a:t> 1967; Labov 2011; Onega &amp; Landa 2014)</a:t>
            </a:r>
          </a:p>
          <a:p>
            <a:r>
              <a:rPr lang="en-US" b="0" i="0" dirty="0">
                <a:effectLst/>
                <a:latin typeface="g_d0_f2"/>
              </a:rPr>
              <a:t>‘recounting of things </a:t>
            </a:r>
            <a:r>
              <a:rPr lang="en-US" b="0" i="0" dirty="0" err="1">
                <a:effectLst/>
                <a:latin typeface="g_d0_f2"/>
              </a:rPr>
              <a:t>spatiotemporarily</a:t>
            </a:r>
            <a:r>
              <a:rPr lang="en-US" b="0" i="0" dirty="0">
                <a:effectLst/>
                <a:latin typeface="g_d0_f2"/>
              </a:rPr>
              <a:t> distant’(Toolan 2001)</a:t>
            </a:r>
          </a:p>
          <a:p>
            <a:r>
              <a:rPr lang="en-US" b="1" i="0" dirty="0">
                <a:effectLst/>
                <a:latin typeface="g_d0_f2"/>
              </a:rPr>
              <a:t>Narrative Analysis in linguistics:</a:t>
            </a:r>
          </a:p>
          <a:p>
            <a:pPr lvl="1"/>
            <a:r>
              <a:rPr lang="en-US" b="0" i="0" dirty="0">
                <a:effectLst/>
                <a:latin typeface="g_d0_f2"/>
              </a:rPr>
              <a:t>The </a:t>
            </a:r>
            <a:r>
              <a:rPr lang="en-US" b="0" dirty="0">
                <a:effectLst/>
                <a:latin typeface="g_d0_f2"/>
              </a:rPr>
              <a:t>structural</a:t>
            </a:r>
            <a:r>
              <a:rPr lang="en-US" b="0" i="0" dirty="0">
                <a:effectLst/>
                <a:latin typeface="g_d0_f2"/>
              </a:rPr>
              <a:t> or </a:t>
            </a:r>
            <a:r>
              <a:rPr lang="en-US" b="0" i="1" dirty="0">
                <a:effectLst/>
                <a:latin typeface="g_d0_f2"/>
              </a:rPr>
              <a:t>componential analysis </a:t>
            </a:r>
            <a:r>
              <a:rPr lang="en-US" b="0" i="0" dirty="0">
                <a:effectLst/>
                <a:latin typeface="g_d0_f2"/>
              </a:rPr>
              <a:t>of narratives identifies the different elements that constitute a narrative and how these elements interact and change (Hogan 2006)</a:t>
            </a:r>
          </a:p>
          <a:p>
            <a:pPr lvl="1"/>
            <a:r>
              <a:rPr lang="en-US" dirty="0">
                <a:latin typeface="g_d0_f2"/>
              </a:rPr>
              <a:t>The </a:t>
            </a:r>
            <a:r>
              <a:rPr lang="en-US" i="1" dirty="0">
                <a:latin typeface="g_d0_f2"/>
              </a:rPr>
              <a:t>functional analysis</a:t>
            </a:r>
            <a:r>
              <a:rPr lang="en-US" dirty="0">
                <a:latin typeface="g_d0_f2"/>
              </a:rPr>
              <a:t> of narratives examines the purpose(s) of narrative (</a:t>
            </a:r>
            <a:r>
              <a:rPr lang="en-US" dirty="0" err="1">
                <a:latin typeface="g_d0_f2"/>
              </a:rPr>
              <a:t>Schiffrin</a:t>
            </a:r>
            <a:r>
              <a:rPr lang="en-US" dirty="0">
                <a:latin typeface="g_d0_f2"/>
              </a:rPr>
              <a:t> 1996)</a:t>
            </a:r>
            <a:endParaRPr lang="en-US" dirty="0"/>
          </a:p>
        </p:txBody>
      </p:sp>
    </p:spTree>
    <p:extLst>
      <p:ext uri="{BB962C8B-B14F-4D97-AF65-F5344CB8AC3E}">
        <p14:creationId xmlns:p14="http://schemas.microsoft.com/office/powerpoint/2010/main" val="2820543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AEB1-F3BC-86FF-1DD8-4656A7F3CCD7}"/>
              </a:ext>
            </a:extLst>
          </p:cNvPr>
          <p:cNvSpPr>
            <a:spLocks noGrp="1"/>
          </p:cNvSpPr>
          <p:nvPr>
            <p:ph type="title"/>
          </p:nvPr>
        </p:nvSpPr>
        <p:spPr/>
        <p:txBody>
          <a:bodyPr/>
          <a:lstStyle/>
          <a:p>
            <a:r>
              <a:rPr lang="en-US" dirty="0"/>
              <a:t>Comparison to LLM-Based Approach</a:t>
            </a:r>
          </a:p>
        </p:txBody>
      </p:sp>
      <p:sp>
        <p:nvSpPr>
          <p:cNvPr id="6" name="Content Placeholder 5">
            <a:extLst>
              <a:ext uri="{FF2B5EF4-FFF2-40B4-BE49-F238E27FC236}">
                <a16:creationId xmlns:a16="http://schemas.microsoft.com/office/drawing/2014/main" id="{06B5D29C-7528-4D95-6BC6-3EFB22742DD4}"/>
              </a:ext>
            </a:extLst>
          </p:cNvPr>
          <p:cNvSpPr>
            <a:spLocks noGrp="1"/>
          </p:cNvSpPr>
          <p:nvPr>
            <p:ph sz="quarter" idx="12"/>
          </p:nvPr>
        </p:nvSpPr>
        <p:spPr/>
        <p:txBody>
          <a:bodyPr>
            <a:normAutofit lnSpcReduction="10000"/>
          </a:bodyPr>
          <a:lstStyle/>
          <a:p>
            <a:r>
              <a:rPr lang="en-US" b="1" dirty="0">
                <a:solidFill>
                  <a:schemeClr val="accent5">
                    <a:lumMod val="75000"/>
                  </a:schemeClr>
                </a:solidFill>
              </a:rPr>
              <a:t>LLM Advantages</a:t>
            </a:r>
          </a:p>
          <a:p>
            <a:r>
              <a:rPr lang="en-US" dirty="0"/>
              <a:t>Easily adapted to other languages and new domains.</a:t>
            </a:r>
          </a:p>
          <a:p>
            <a:r>
              <a:rPr lang="en-US" dirty="0"/>
              <a:t>Better at event inference, implicit information, discontinuous LVCs</a:t>
            </a:r>
          </a:p>
          <a:p>
            <a:r>
              <a:rPr lang="en-US" dirty="0"/>
              <a:t>More robust for cross-sentence and cross-document analysis</a:t>
            </a:r>
          </a:p>
          <a:p>
            <a:r>
              <a:rPr lang="en-US" dirty="0"/>
              <a:t>No dependency on structured resources (e.g., </a:t>
            </a:r>
            <a:r>
              <a:rPr lang="en-US" dirty="0" err="1"/>
              <a:t>FarsNet</a:t>
            </a:r>
            <a:r>
              <a:rPr lang="en-US" dirty="0"/>
              <a:t>, </a:t>
            </a:r>
            <a:r>
              <a:rPr lang="en-US" dirty="0" err="1"/>
              <a:t>PersianWordNet</a:t>
            </a:r>
            <a:r>
              <a:rPr lang="en-US" dirty="0"/>
              <a:t>, </a:t>
            </a:r>
            <a:r>
              <a:rPr lang="en-US" dirty="0" err="1"/>
              <a:t>Dadegan</a:t>
            </a:r>
            <a:r>
              <a:rPr lang="en-US" dirty="0"/>
              <a:t> Treebank)</a:t>
            </a:r>
          </a:p>
          <a:p>
            <a:endParaRPr lang="en-US" dirty="0"/>
          </a:p>
        </p:txBody>
      </p:sp>
      <p:sp>
        <p:nvSpPr>
          <p:cNvPr id="5" name="Content Placeholder 4">
            <a:extLst>
              <a:ext uri="{FF2B5EF4-FFF2-40B4-BE49-F238E27FC236}">
                <a16:creationId xmlns:a16="http://schemas.microsoft.com/office/drawing/2014/main" id="{86A722AE-8716-4548-EC15-888232BFAAB4}"/>
              </a:ext>
            </a:extLst>
          </p:cNvPr>
          <p:cNvSpPr>
            <a:spLocks noGrp="1"/>
          </p:cNvSpPr>
          <p:nvPr>
            <p:ph sz="quarter" idx="11"/>
          </p:nvPr>
        </p:nvSpPr>
        <p:spPr/>
        <p:txBody>
          <a:bodyPr>
            <a:normAutofit/>
          </a:bodyPr>
          <a:lstStyle/>
          <a:p>
            <a:r>
              <a:rPr lang="en-US" b="1" dirty="0">
                <a:solidFill>
                  <a:schemeClr val="accent5">
                    <a:lumMod val="75000"/>
                  </a:schemeClr>
                </a:solidFill>
              </a:rPr>
              <a:t>LLM Gaps</a:t>
            </a:r>
          </a:p>
          <a:p>
            <a:r>
              <a:rPr lang="en-US" dirty="0"/>
              <a:t>Current approach does not map output to a </a:t>
            </a:r>
            <a:r>
              <a:rPr lang="en-US" b="1" dirty="0"/>
              <a:t>standard schema </a:t>
            </a:r>
            <a:r>
              <a:rPr lang="en-US" dirty="0"/>
              <a:t>(e.g., </a:t>
            </a:r>
            <a:r>
              <a:rPr lang="en-US" dirty="0" err="1"/>
              <a:t>TimeML</a:t>
            </a:r>
            <a:r>
              <a:rPr lang="en-US" dirty="0"/>
              <a:t>)</a:t>
            </a:r>
          </a:p>
          <a:p>
            <a:r>
              <a:rPr lang="en-US" dirty="0"/>
              <a:t>Improve </a:t>
            </a:r>
            <a:r>
              <a:rPr lang="en-US" b="1" dirty="0"/>
              <a:t>evaluation metrics </a:t>
            </a:r>
            <a:r>
              <a:rPr lang="en-US" dirty="0"/>
              <a:t>to obtain Precision/Recall (token/span-level) for direct comparison of results</a:t>
            </a:r>
          </a:p>
          <a:p>
            <a:r>
              <a:rPr lang="en-US" b="1" dirty="0"/>
              <a:t>Extract linguistic features </a:t>
            </a:r>
            <a:r>
              <a:rPr lang="en-US" dirty="0"/>
              <a:t>(e.g., tense, aspect) that can be fed into event prompts for improved results</a:t>
            </a:r>
          </a:p>
          <a:p>
            <a:endParaRPr lang="en-US" dirty="0"/>
          </a:p>
        </p:txBody>
      </p:sp>
      <p:sp>
        <p:nvSpPr>
          <p:cNvPr id="4" name="Slide Number Placeholder 3">
            <a:extLst>
              <a:ext uri="{FF2B5EF4-FFF2-40B4-BE49-F238E27FC236}">
                <a16:creationId xmlns:a16="http://schemas.microsoft.com/office/drawing/2014/main" id="{699473D8-9832-C14A-DFD5-4D6173C74D60}"/>
              </a:ext>
            </a:extLst>
          </p:cNvPr>
          <p:cNvSpPr>
            <a:spLocks noGrp="1"/>
          </p:cNvSpPr>
          <p:nvPr>
            <p:ph type="sldNum" sz="quarter" idx="15"/>
          </p:nvPr>
        </p:nvSpPr>
        <p:spPr/>
        <p:txBody>
          <a:bodyPr/>
          <a:lstStyle/>
          <a:p>
            <a:fld id="{18D65601-5AE2-46FC-B138-694DDD2B510D}" type="slidenum">
              <a:rPr lang="en-US" smtClean="0"/>
              <a:pPr/>
              <a:t>20</a:t>
            </a:fld>
            <a:endParaRPr lang="en-US" dirty="0"/>
          </a:p>
        </p:txBody>
      </p:sp>
    </p:spTree>
    <p:extLst>
      <p:ext uri="{BB962C8B-B14F-4D97-AF65-F5344CB8AC3E}">
        <p14:creationId xmlns:p14="http://schemas.microsoft.com/office/powerpoint/2010/main" val="167102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E600-0661-7903-9D7D-435C11AB7EE7}"/>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A1889347-567C-1FF0-FA54-925CAE64EC47}"/>
              </a:ext>
            </a:extLst>
          </p:cNvPr>
          <p:cNvSpPr>
            <a:spLocks noGrp="1"/>
          </p:cNvSpPr>
          <p:nvPr>
            <p:ph type="sldNum" sz="quarter" idx="15"/>
          </p:nvPr>
        </p:nvSpPr>
        <p:spPr/>
        <p:txBody>
          <a:bodyPr/>
          <a:lstStyle/>
          <a:p>
            <a:fld id="{18D65601-5AE2-46FC-B138-694DDD2B510D}" type="slidenum">
              <a:rPr lang="en-US" smtClean="0"/>
              <a:pPr/>
              <a:t>21</a:t>
            </a:fld>
            <a:endParaRPr lang="en-US" dirty="0"/>
          </a:p>
        </p:txBody>
      </p:sp>
      <p:sp>
        <p:nvSpPr>
          <p:cNvPr id="5" name="Rectangle 4">
            <a:extLst>
              <a:ext uri="{FF2B5EF4-FFF2-40B4-BE49-F238E27FC236}">
                <a16:creationId xmlns:a16="http://schemas.microsoft.com/office/drawing/2014/main" id="{0D2D99F3-F12C-FCC2-0A72-A99B88537169}"/>
              </a:ext>
            </a:extLst>
          </p:cNvPr>
          <p:cNvSpPr/>
          <p:nvPr/>
        </p:nvSpPr>
        <p:spPr>
          <a:xfrm>
            <a:off x="1768739" y="2078908"/>
            <a:ext cx="8728575" cy="1695736"/>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sz="1400" b="1" dirty="0"/>
              <a:t>LLMs enable holistic narrative analysis</a:t>
            </a:r>
            <a:r>
              <a:rPr lang="en-US" sz="1400" dirty="0"/>
              <a:t>, capturing causality, temporality, and implicit elements—especially valuable for under-resourced languages like Persian and Kurdish.</a:t>
            </a:r>
          </a:p>
          <a:p>
            <a:pPr>
              <a:buFont typeface="Arial" panose="020B0604020202020204" pitchFamily="34" charset="0"/>
              <a:buChar char="•"/>
            </a:pPr>
            <a:r>
              <a:rPr lang="en-US" sz="1400" b="1" dirty="0"/>
              <a:t>Traditional NLP offers precision and schema alignment</a:t>
            </a:r>
            <a:r>
              <a:rPr lang="en-US" sz="1400" dirty="0"/>
              <a:t> but struggles with flexibility, implicit reasoning, and multilingual generalization.</a:t>
            </a:r>
          </a:p>
          <a:p>
            <a:pPr>
              <a:buFont typeface="Arial" panose="020B0604020202020204" pitchFamily="34" charset="0"/>
              <a:buChar char="•"/>
            </a:pPr>
            <a:r>
              <a:rPr lang="en-US" sz="1400" b="1" dirty="0"/>
              <a:t>LLMs perform surprisingly well out-of-the-box</a:t>
            </a:r>
            <a:r>
              <a:rPr lang="en-US" sz="1400" dirty="0"/>
              <a:t> for Sorani and Persian, but results are </a:t>
            </a:r>
            <a:r>
              <a:rPr lang="en-US" sz="1400" b="1" dirty="0"/>
              <a:t>inconsistent</a:t>
            </a:r>
            <a:r>
              <a:rPr lang="en-US" sz="1400" dirty="0"/>
              <a:t> (esp. for Kurdish) and lack explainability.</a:t>
            </a:r>
          </a:p>
        </p:txBody>
      </p:sp>
      <p:sp>
        <p:nvSpPr>
          <p:cNvPr id="6" name="Rectangle 5">
            <a:extLst>
              <a:ext uri="{FF2B5EF4-FFF2-40B4-BE49-F238E27FC236}">
                <a16:creationId xmlns:a16="http://schemas.microsoft.com/office/drawing/2014/main" id="{39F27FF4-361D-20AB-7F04-A4C7C1A78E72}"/>
              </a:ext>
            </a:extLst>
          </p:cNvPr>
          <p:cNvSpPr/>
          <p:nvPr/>
        </p:nvSpPr>
        <p:spPr>
          <a:xfrm>
            <a:off x="1768738" y="3930087"/>
            <a:ext cx="8728575" cy="1081513"/>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sz="1400" dirty="0"/>
              <a:t>Combine </a:t>
            </a:r>
            <a:r>
              <a:rPr lang="en-US" sz="1400" b="1" dirty="0"/>
              <a:t>LLM strengths</a:t>
            </a:r>
            <a:r>
              <a:rPr lang="en-US" sz="1400" dirty="0"/>
              <a:t> (inference, multilingualism, context) with </a:t>
            </a:r>
            <a:r>
              <a:rPr lang="en-US" sz="1400" b="1" dirty="0"/>
              <a:t>traditional NLP precision</a:t>
            </a:r>
            <a:r>
              <a:rPr lang="en-US" sz="1400" dirty="0"/>
              <a:t> (structured extraction, schema mapping).</a:t>
            </a:r>
          </a:p>
          <a:p>
            <a:pPr>
              <a:buFont typeface="Arial" panose="020B0604020202020204" pitchFamily="34" charset="0"/>
              <a:buChar char="•"/>
            </a:pPr>
            <a:r>
              <a:rPr lang="en-US" sz="1400" dirty="0"/>
              <a:t>Apply </a:t>
            </a:r>
            <a:r>
              <a:rPr lang="en-US" sz="1400" b="1" dirty="0"/>
              <a:t>LLMs</a:t>
            </a:r>
            <a:r>
              <a:rPr lang="en-US" sz="1400" dirty="0"/>
              <a:t> for causal inference, temporal ordering, and character motivation analysis.</a:t>
            </a:r>
          </a:p>
        </p:txBody>
      </p:sp>
      <p:sp>
        <p:nvSpPr>
          <p:cNvPr id="7" name="Rectangle 6">
            <a:extLst>
              <a:ext uri="{FF2B5EF4-FFF2-40B4-BE49-F238E27FC236}">
                <a16:creationId xmlns:a16="http://schemas.microsoft.com/office/drawing/2014/main" id="{AC0C0C05-F751-0B1E-B956-363C4803C562}"/>
              </a:ext>
            </a:extLst>
          </p:cNvPr>
          <p:cNvSpPr/>
          <p:nvPr/>
        </p:nvSpPr>
        <p:spPr>
          <a:xfrm>
            <a:off x="1768737" y="5172726"/>
            <a:ext cx="8728575" cy="1081513"/>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sz="1400" dirty="0"/>
              <a:t>Build </a:t>
            </a:r>
            <a:r>
              <a:rPr lang="en-US" sz="1400" b="1" dirty="0"/>
              <a:t>annotated datasets</a:t>
            </a:r>
            <a:r>
              <a:rPr lang="en-US" sz="1400" dirty="0"/>
              <a:t> for Sorani Kurdish and evaluate systematically.</a:t>
            </a:r>
          </a:p>
          <a:p>
            <a:pPr>
              <a:buFont typeface="Arial" panose="020B0604020202020204" pitchFamily="34" charset="0"/>
              <a:buChar char="•"/>
            </a:pPr>
            <a:r>
              <a:rPr lang="en-US" sz="1400" dirty="0"/>
              <a:t>Explore </a:t>
            </a:r>
            <a:r>
              <a:rPr lang="en-US" sz="1400" b="1" dirty="0"/>
              <a:t>schema-constrained prompting</a:t>
            </a:r>
            <a:r>
              <a:rPr lang="en-US" sz="1400" dirty="0"/>
              <a:t> to bridge LLM outputs with formal evaluation frameworks (e.g., </a:t>
            </a:r>
            <a:r>
              <a:rPr lang="en-US" sz="1400" dirty="0" err="1"/>
              <a:t>TimeML</a:t>
            </a:r>
            <a:r>
              <a:rPr lang="en-US" sz="1400" dirty="0"/>
              <a:t>).</a:t>
            </a:r>
          </a:p>
          <a:p>
            <a:pPr>
              <a:buFont typeface="Arial" panose="020B0604020202020204" pitchFamily="34" charset="0"/>
              <a:buChar char="•"/>
            </a:pPr>
            <a:r>
              <a:rPr lang="en-US" sz="1400" dirty="0"/>
              <a:t>Pilot a </a:t>
            </a:r>
            <a:r>
              <a:rPr lang="en-US" sz="1400" b="1" dirty="0"/>
              <a:t>modular narrative analytics pipeline</a:t>
            </a:r>
            <a:r>
              <a:rPr lang="en-US" sz="1400" dirty="0"/>
              <a:t> integrating LLM + rule-based modules.</a:t>
            </a:r>
          </a:p>
        </p:txBody>
      </p:sp>
      <p:sp>
        <p:nvSpPr>
          <p:cNvPr id="10" name="Rectangle: Rounded Corners 9">
            <a:extLst>
              <a:ext uri="{FF2B5EF4-FFF2-40B4-BE49-F238E27FC236}">
                <a16:creationId xmlns:a16="http://schemas.microsoft.com/office/drawing/2014/main" id="{B04583E7-F0EC-A0B8-27D5-8F94D6B6C47C}"/>
              </a:ext>
            </a:extLst>
          </p:cNvPr>
          <p:cNvSpPr/>
          <p:nvPr/>
        </p:nvSpPr>
        <p:spPr>
          <a:xfrm rot="16200000">
            <a:off x="515915" y="2529132"/>
            <a:ext cx="1695734" cy="766023"/>
          </a:xfrm>
          <a:prstGeom prst="roundRect">
            <a:avLst/>
          </a:prstGeom>
          <a:solidFill>
            <a:schemeClr val="accent3">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Key Insights</a:t>
            </a:r>
          </a:p>
        </p:txBody>
      </p:sp>
      <p:sp>
        <p:nvSpPr>
          <p:cNvPr id="11" name="Rectangle: Rounded Corners 10">
            <a:extLst>
              <a:ext uri="{FF2B5EF4-FFF2-40B4-BE49-F238E27FC236}">
                <a16:creationId xmlns:a16="http://schemas.microsoft.com/office/drawing/2014/main" id="{A3B1B513-600A-BFC1-2E05-0CCF5982C406}"/>
              </a:ext>
            </a:extLst>
          </p:cNvPr>
          <p:cNvSpPr/>
          <p:nvPr/>
        </p:nvSpPr>
        <p:spPr>
          <a:xfrm rot="16200000">
            <a:off x="804407" y="4069213"/>
            <a:ext cx="1118750" cy="766024"/>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Hybrid Approach</a:t>
            </a:r>
          </a:p>
        </p:txBody>
      </p:sp>
      <p:sp>
        <p:nvSpPr>
          <p:cNvPr id="13" name="Rectangle: Rounded Corners 12">
            <a:extLst>
              <a:ext uri="{FF2B5EF4-FFF2-40B4-BE49-F238E27FC236}">
                <a16:creationId xmlns:a16="http://schemas.microsoft.com/office/drawing/2014/main" id="{D62AB1E8-EB1B-64A0-42AC-CD5D2078F989}"/>
              </a:ext>
            </a:extLst>
          </p:cNvPr>
          <p:cNvSpPr/>
          <p:nvPr/>
        </p:nvSpPr>
        <p:spPr>
          <a:xfrm rot="16200000">
            <a:off x="804407" y="5320802"/>
            <a:ext cx="1118750" cy="766024"/>
          </a:xfrm>
          <a:prstGeom prst="round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Next Steps</a:t>
            </a:r>
          </a:p>
        </p:txBody>
      </p:sp>
    </p:spTree>
    <p:extLst>
      <p:ext uri="{BB962C8B-B14F-4D97-AF65-F5344CB8AC3E}">
        <p14:creationId xmlns:p14="http://schemas.microsoft.com/office/powerpoint/2010/main" val="3189420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1732C-7338-DBA0-BD19-1FA88304749F}"/>
              </a:ext>
            </a:extLst>
          </p:cNvPr>
          <p:cNvSpPr>
            <a:spLocks noGrp="1"/>
          </p:cNvSpPr>
          <p:nvPr>
            <p:ph type="title"/>
          </p:nvPr>
        </p:nvSpPr>
        <p:spPr>
          <a:xfrm>
            <a:off x="1317614" y="690511"/>
            <a:ext cx="4964671" cy="5253089"/>
          </a:xfrm>
        </p:spPr>
        <p:txBody>
          <a:bodyPr/>
          <a:lstStyle/>
          <a:p>
            <a:r>
              <a:rPr lang="en-US" dirty="0"/>
              <a:t>Thank you</a:t>
            </a:r>
            <a:br>
              <a:rPr lang="en-US" dirty="0"/>
            </a:br>
            <a:r>
              <a:rPr lang="fa-IR" b="1" dirty="0"/>
              <a:t>مرسی</a:t>
            </a:r>
            <a:r>
              <a:rPr lang="fa-IR" dirty="0"/>
              <a:t> </a:t>
            </a:r>
            <a:br>
              <a:rPr lang="en-US" dirty="0"/>
            </a:br>
            <a:r>
              <a:rPr lang="fa-IR" b="1" dirty="0"/>
              <a:t>سوپاس</a:t>
            </a:r>
            <a:r>
              <a:rPr lang="fa-IR" dirty="0"/>
              <a:t> </a:t>
            </a:r>
            <a:endParaRPr lang="en-US" dirty="0"/>
          </a:p>
        </p:txBody>
      </p:sp>
      <p:sp>
        <p:nvSpPr>
          <p:cNvPr id="2" name="Content Placeholder 1">
            <a:extLst>
              <a:ext uri="{FF2B5EF4-FFF2-40B4-BE49-F238E27FC236}">
                <a16:creationId xmlns:a16="http://schemas.microsoft.com/office/drawing/2014/main" id="{70ECFE66-A9E7-A365-967B-2FD670CB3923}"/>
              </a:ext>
            </a:extLst>
          </p:cNvPr>
          <p:cNvSpPr>
            <a:spLocks noGrp="1"/>
          </p:cNvSpPr>
          <p:nvPr>
            <p:ph sz="quarter" idx="10"/>
          </p:nvPr>
        </p:nvSpPr>
        <p:spPr>
          <a:xfrm>
            <a:off x="6282286" y="690465"/>
            <a:ext cx="4784372" cy="5253089"/>
          </a:xfrm>
        </p:spPr>
        <p:txBody>
          <a:bodyPr/>
          <a:lstStyle/>
          <a:p>
            <a:r>
              <a:rPr lang="en-US" dirty="0"/>
              <a:t>Karine Megerdoomian</a:t>
            </a:r>
          </a:p>
          <a:p>
            <a:r>
              <a:rPr lang="en-US" dirty="0"/>
              <a:t>karine@zoornainstitute.org</a:t>
            </a:r>
          </a:p>
          <a:p>
            <a:r>
              <a:rPr lang="en-US" dirty="0"/>
              <a:t>www.karinemegerdoomian.org</a:t>
            </a:r>
          </a:p>
          <a:p>
            <a:r>
              <a:rPr lang="en-US" dirty="0"/>
              <a:t>www.zoornainstitute.org</a:t>
            </a:r>
          </a:p>
        </p:txBody>
      </p:sp>
    </p:spTree>
    <p:extLst>
      <p:ext uri="{BB962C8B-B14F-4D97-AF65-F5344CB8AC3E}">
        <p14:creationId xmlns:p14="http://schemas.microsoft.com/office/powerpoint/2010/main" val="70437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8A57EA-F1FD-3E4A-03B3-03F097B65A65}"/>
              </a:ext>
            </a:extLst>
          </p:cNvPr>
          <p:cNvSpPr>
            <a:spLocks noGrp="1"/>
          </p:cNvSpPr>
          <p:nvPr>
            <p:ph type="title"/>
          </p:nvPr>
        </p:nvSpPr>
        <p:spPr/>
        <p:txBody>
          <a:bodyPr/>
          <a:lstStyle/>
          <a:p>
            <a:r>
              <a:rPr lang="en-US" dirty="0"/>
              <a:t>Narrative Analytics in NLP</a:t>
            </a:r>
          </a:p>
        </p:txBody>
      </p:sp>
      <p:sp>
        <p:nvSpPr>
          <p:cNvPr id="9" name="Content Placeholder 8">
            <a:extLst>
              <a:ext uri="{FF2B5EF4-FFF2-40B4-BE49-F238E27FC236}">
                <a16:creationId xmlns:a16="http://schemas.microsoft.com/office/drawing/2014/main" id="{111140B5-25F7-51E5-AB77-BB2F4B190B39}"/>
              </a:ext>
            </a:extLst>
          </p:cNvPr>
          <p:cNvSpPr>
            <a:spLocks noGrp="1"/>
          </p:cNvSpPr>
          <p:nvPr>
            <p:ph sz="quarter" idx="12"/>
          </p:nvPr>
        </p:nvSpPr>
        <p:spPr>
          <a:xfrm>
            <a:off x="1468815" y="2057402"/>
            <a:ext cx="3232658" cy="2869162"/>
          </a:xfrm>
          <a:solidFill>
            <a:schemeClr val="accent3"/>
          </a:solidFill>
          <a:ln>
            <a:solidFill>
              <a:schemeClr val="accent1"/>
            </a:solidFill>
          </a:ln>
        </p:spPr>
        <p:txBody>
          <a:bodyPr>
            <a:normAutofit/>
          </a:bodyPr>
          <a:lstStyle/>
          <a:p>
            <a:pPr marL="0" indent="0">
              <a:spcAft>
                <a:spcPts val="600"/>
              </a:spcAft>
              <a:buNone/>
            </a:pPr>
            <a:r>
              <a:rPr lang="en-US" sz="1800" b="1" dirty="0">
                <a:solidFill>
                  <a:schemeClr val="accent1">
                    <a:lumMod val="75000"/>
                  </a:schemeClr>
                </a:solidFill>
                <a:latin typeface="g_d0_f2"/>
              </a:rPr>
              <a:t>Structured Representation</a:t>
            </a:r>
            <a:br>
              <a:rPr lang="en-US" sz="1800" dirty="0">
                <a:solidFill>
                  <a:schemeClr val="accent1">
                    <a:lumMod val="75000"/>
                  </a:schemeClr>
                </a:solidFill>
                <a:latin typeface="g_d0_f2"/>
              </a:rPr>
            </a:br>
            <a:r>
              <a:rPr lang="en-US" sz="1800" b="0" i="0" dirty="0">
                <a:solidFill>
                  <a:schemeClr val="accent1">
                    <a:lumMod val="75000"/>
                  </a:schemeClr>
                </a:solidFill>
                <a:effectLst/>
                <a:latin typeface="g_d0_f2"/>
              </a:rPr>
              <a:t>(Liu and Luo 2024)</a:t>
            </a:r>
            <a:endParaRPr lang="en-US" sz="1800" dirty="0">
              <a:solidFill>
                <a:schemeClr val="accent1">
                  <a:lumMod val="75000"/>
                </a:schemeClr>
              </a:solidFill>
              <a:latin typeface="g_d0_f2"/>
            </a:endParaRPr>
          </a:p>
          <a:p>
            <a:pPr marL="342900" indent="-342900">
              <a:spcAft>
                <a:spcPts val="600"/>
              </a:spcAft>
              <a:buFont typeface="Arial" panose="020B0604020202020204" pitchFamily="34" charset="0"/>
              <a:buChar char="•"/>
            </a:pPr>
            <a:r>
              <a:rPr lang="en-US" sz="1800" dirty="0">
                <a:solidFill>
                  <a:schemeClr val="accent1">
                    <a:lumMod val="75000"/>
                  </a:schemeClr>
                </a:solidFill>
                <a:latin typeface="g_d0_f2"/>
              </a:rPr>
              <a:t>Event description –</a:t>
            </a:r>
            <a:r>
              <a:rPr lang="en-US" sz="1800" i="1" dirty="0">
                <a:solidFill>
                  <a:schemeClr val="accent1">
                    <a:lumMod val="75000"/>
                  </a:schemeClr>
                </a:solidFill>
                <a:latin typeface="g_d0_f2"/>
              </a:rPr>
              <a:t>what</a:t>
            </a:r>
          </a:p>
          <a:p>
            <a:pPr marL="342900" indent="-342900">
              <a:spcAft>
                <a:spcPts val="600"/>
              </a:spcAft>
              <a:buFont typeface="Arial" panose="020B0604020202020204" pitchFamily="34" charset="0"/>
              <a:buChar char="•"/>
            </a:pPr>
            <a:r>
              <a:rPr lang="en-US" sz="1800" dirty="0">
                <a:solidFill>
                  <a:schemeClr val="accent1">
                    <a:lumMod val="75000"/>
                  </a:schemeClr>
                </a:solidFill>
                <a:latin typeface="g_d0_f2"/>
              </a:rPr>
              <a:t>Participants –</a:t>
            </a:r>
            <a:r>
              <a:rPr lang="en-US" sz="1800" i="1" dirty="0">
                <a:solidFill>
                  <a:schemeClr val="accent1">
                    <a:lumMod val="75000"/>
                  </a:schemeClr>
                </a:solidFill>
                <a:latin typeface="g_d0_f2"/>
              </a:rPr>
              <a:t>who</a:t>
            </a:r>
          </a:p>
          <a:p>
            <a:pPr marL="342900" indent="-342900">
              <a:spcAft>
                <a:spcPts val="600"/>
              </a:spcAft>
              <a:buFont typeface="Arial" panose="020B0604020202020204" pitchFamily="34" charset="0"/>
              <a:buChar char="•"/>
            </a:pPr>
            <a:r>
              <a:rPr lang="en-US" sz="1800" dirty="0">
                <a:solidFill>
                  <a:schemeClr val="accent1">
                    <a:lumMod val="75000"/>
                  </a:schemeClr>
                </a:solidFill>
                <a:latin typeface="g_d0_f2"/>
              </a:rPr>
              <a:t>Location –</a:t>
            </a:r>
            <a:r>
              <a:rPr lang="en-US" sz="1800" i="1" dirty="0">
                <a:solidFill>
                  <a:schemeClr val="accent1">
                    <a:lumMod val="75000"/>
                  </a:schemeClr>
                </a:solidFill>
                <a:latin typeface="g_d0_f2"/>
              </a:rPr>
              <a:t>where</a:t>
            </a:r>
          </a:p>
          <a:p>
            <a:pPr marL="342900" indent="-342900">
              <a:spcAft>
                <a:spcPts val="600"/>
              </a:spcAft>
              <a:buFont typeface="Arial" panose="020B0604020202020204" pitchFamily="34" charset="0"/>
              <a:buChar char="•"/>
            </a:pPr>
            <a:r>
              <a:rPr lang="en-US" sz="1800" dirty="0">
                <a:solidFill>
                  <a:schemeClr val="accent1">
                    <a:lumMod val="75000"/>
                  </a:schemeClr>
                </a:solidFill>
                <a:latin typeface="g_d0_f2"/>
              </a:rPr>
              <a:t>Temporal information –</a:t>
            </a:r>
            <a:r>
              <a:rPr lang="en-US" sz="1800" i="1" dirty="0">
                <a:solidFill>
                  <a:schemeClr val="accent1">
                    <a:lumMod val="75000"/>
                  </a:schemeClr>
                </a:solidFill>
                <a:latin typeface="g_d0_f2"/>
              </a:rPr>
              <a:t>when</a:t>
            </a:r>
          </a:p>
          <a:p>
            <a:pPr marL="342900" indent="-342900">
              <a:spcAft>
                <a:spcPts val="600"/>
              </a:spcAft>
              <a:buFont typeface="Arial" panose="020B0604020202020204" pitchFamily="34" charset="0"/>
              <a:buChar char="•"/>
            </a:pPr>
            <a:r>
              <a:rPr lang="en-US" sz="1800" dirty="0">
                <a:solidFill>
                  <a:schemeClr val="accent1">
                    <a:lumMod val="75000"/>
                  </a:schemeClr>
                </a:solidFill>
                <a:latin typeface="g_d0_f2"/>
              </a:rPr>
              <a:t>Cause –</a:t>
            </a:r>
            <a:r>
              <a:rPr lang="en-US" sz="1800" i="1" dirty="0">
                <a:solidFill>
                  <a:schemeClr val="accent1">
                    <a:lumMod val="75000"/>
                  </a:schemeClr>
                </a:solidFill>
                <a:latin typeface="g_d0_f2"/>
              </a:rPr>
              <a:t>why</a:t>
            </a:r>
          </a:p>
          <a:p>
            <a:pPr marL="342900" indent="-342900">
              <a:spcAft>
                <a:spcPts val="600"/>
              </a:spcAft>
              <a:buFont typeface="Arial" panose="020B0604020202020204" pitchFamily="34" charset="0"/>
              <a:buChar char="•"/>
            </a:pPr>
            <a:r>
              <a:rPr lang="en-US" sz="1800" dirty="0">
                <a:solidFill>
                  <a:schemeClr val="accent1">
                    <a:lumMod val="75000"/>
                  </a:schemeClr>
                </a:solidFill>
                <a:latin typeface="g_d0_f2"/>
              </a:rPr>
              <a:t>Manner –</a:t>
            </a:r>
            <a:r>
              <a:rPr lang="en-US" sz="1800" i="1" dirty="0">
                <a:solidFill>
                  <a:schemeClr val="accent1">
                    <a:lumMod val="75000"/>
                  </a:schemeClr>
                </a:solidFill>
                <a:latin typeface="g_d0_f2"/>
              </a:rPr>
              <a:t>how</a:t>
            </a:r>
            <a:endParaRPr lang="en-US" sz="1800" dirty="0">
              <a:solidFill>
                <a:schemeClr val="accent1">
                  <a:lumMod val="75000"/>
                </a:schemeClr>
              </a:solidFill>
              <a:latin typeface="g_d0_f2"/>
            </a:endParaRPr>
          </a:p>
        </p:txBody>
      </p:sp>
      <p:sp>
        <p:nvSpPr>
          <p:cNvPr id="6" name="Content Placeholder 5">
            <a:extLst>
              <a:ext uri="{FF2B5EF4-FFF2-40B4-BE49-F238E27FC236}">
                <a16:creationId xmlns:a16="http://schemas.microsoft.com/office/drawing/2014/main" id="{4BE84CFA-23BF-9590-B44B-5E024F7CAFEF}"/>
              </a:ext>
            </a:extLst>
          </p:cNvPr>
          <p:cNvSpPr>
            <a:spLocks noGrp="1"/>
          </p:cNvSpPr>
          <p:nvPr>
            <p:ph sz="quarter" idx="11"/>
          </p:nvPr>
        </p:nvSpPr>
        <p:spPr/>
        <p:txBody>
          <a:bodyPr>
            <a:normAutofit/>
          </a:bodyPr>
          <a:lstStyle/>
          <a:p>
            <a:pPr marL="342900" indent="-342900">
              <a:buFont typeface="Arial" panose="020B0604020202020204" pitchFamily="34" charset="0"/>
              <a:buChar char="•"/>
            </a:pPr>
            <a:r>
              <a:rPr lang="en-US" dirty="0">
                <a:latin typeface="g_d0_f2"/>
              </a:rPr>
              <a:t>T</a:t>
            </a:r>
            <a:r>
              <a:rPr lang="en-US" b="0" i="0" dirty="0">
                <a:effectLst/>
                <a:latin typeface="g_d0_f2"/>
              </a:rPr>
              <a:t>he computational study and modeling of narratives—the structured accounts of events (and subevents) involving characters, actions, and temporal sequences. </a:t>
            </a:r>
          </a:p>
          <a:p>
            <a:pPr marL="342900" indent="-342900">
              <a:buFont typeface="Arial" panose="020B0604020202020204" pitchFamily="34" charset="0"/>
              <a:buChar char="•"/>
            </a:pPr>
            <a:r>
              <a:rPr lang="en-US" dirty="0">
                <a:latin typeface="g_d0_f2"/>
              </a:rPr>
              <a:t>A</a:t>
            </a:r>
            <a:r>
              <a:rPr lang="en-US" b="0" i="0" dirty="0">
                <a:effectLst/>
                <a:latin typeface="g_d0_f2"/>
              </a:rPr>
              <a:t>pplications across various domains: summarization, intelligent question answering, knowledge discovery systems, education tools, geopolitical events summary and therapeutic and mental health uses.</a:t>
            </a:r>
          </a:p>
          <a:p>
            <a:endParaRPr lang="en-US" dirty="0"/>
          </a:p>
        </p:txBody>
      </p:sp>
    </p:spTree>
    <p:extLst>
      <p:ext uri="{BB962C8B-B14F-4D97-AF65-F5344CB8AC3E}">
        <p14:creationId xmlns:p14="http://schemas.microsoft.com/office/powerpoint/2010/main" val="2522341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7761-0B88-A5E8-0B78-C39173D05F4D}"/>
              </a:ext>
            </a:extLst>
          </p:cNvPr>
          <p:cNvSpPr>
            <a:spLocks noGrp="1"/>
          </p:cNvSpPr>
          <p:nvPr>
            <p:ph type="title"/>
          </p:nvPr>
        </p:nvSpPr>
        <p:spPr>
          <a:xfrm>
            <a:off x="1468814" y="503852"/>
            <a:ext cx="9808773" cy="1427585"/>
          </a:xfrm>
        </p:spPr>
        <p:txBody>
          <a:bodyPr anchor="ctr">
            <a:normAutofit/>
          </a:bodyPr>
          <a:lstStyle/>
          <a:p>
            <a:r>
              <a:rPr lang="en-US" dirty="0"/>
              <a:t>Leveraging Large Language Models (LLMs)</a:t>
            </a:r>
          </a:p>
        </p:txBody>
      </p:sp>
      <p:pic>
        <p:nvPicPr>
          <p:cNvPr id="8" name="Picture 7">
            <a:extLst>
              <a:ext uri="{FF2B5EF4-FFF2-40B4-BE49-F238E27FC236}">
                <a16:creationId xmlns:a16="http://schemas.microsoft.com/office/drawing/2014/main" id="{ABB9213D-AEF9-906E-7A27-A1F6C58E43F2}"/>
              </a:ext>
            </a:extLst>
          </p:cNvPr>
          <p:cNvPicPr>
            <a:picLocks noChangeAspect="1"/>
          </p:cNvPicPr>
          <p:nvPr/>
        </p:nvPicPr>
        <p:blipFill>
          <a:blip r:embed="rId3"/>
          <a:srcRect l="12405" r="1" b="1"/>
          <a:stretch>
            <a:fillRect/>
          </a:stretch>
        </p:blipFill>
        <p:spPr>
          <a:xfrm>
            <a:off x="1468814" y="2066731"/>
            <a:ext cx="6452876" cy="3867538"/>
          </a:xfrm>
          <a:prstGeom prst="rect">
            <a:avLst/>
          </a:prstGeom>
          <a:noFill/>
        </p:spPr>
      </p:pic>
      <p:sp>
        <p:nvSpPr>
          <p:cNvPr id="3" name="Content Placeholder 2">
            <a:extLst>
              <a:ext uri="{FF2B5EF4-FFF2-40B4-BE49-F238E27FC236}">
                <a16:creationId xmlns:a16="http://schemas.microsoft.com/office/drawing/2014/main" id="{02BA04E6-CD61-B962-4287-DEC1993C32D6}"/>
              </a:ext>
            </a:extLst>
          </p:cNvPr>
          <p:cNvSpPr>
            <a:spLocks noGrp="1"/>
          </p:cNvSpPr>
          <p:nvPr>
            <p:ph sz="quarter" idx="11"/>
          </p:nvPr>
        </p:nvSpPr>
        <p:spPr>
          <a:xfrm>
            <a:off x="8169196" y="2066731"/>
            <a:ext cx="3108391" cy="3867538"/>
          </a:xfrm>
        </p:spPr>
        <p:txBody>
          <a:bodyPr>
            <a:normAutofit/>
          </a:bodyPr>
          <a:lstStyle/>
          <a:p>
            <a:pPr marL="285750" indent="-285750">
              <a:lnSpc>
                <a:spcPct val="90000"/>
              </a:lnSpc>
              <a:buFontTx/>
              <a:buChar char="-"/>
            </a:pPr>
            <a:r>
              <a:rPr lang="en-US" sz="1600" b="1" i="1" dirty="0">
                <a:solidFill>
                  <a:schemeClr val="tx2"/>
                </a:solidFill>
              </a:rPr>
              <a:t>Traditional NLP</a:t>
            </a:r>
          </a:p>
          <a:p>
            <a:pPr>
              <a:lnSpc>
                <a:spcPct val="90000"/>
              </a:lnSpc>
            </a:pPr>
            <a:r>
              <a:rPr lang="en-US" sz="1600" dirty="0"/>
              <a:t>Build a pipeline of components for tokenization, entity detection, part of speech tagging, parsing, event detection, semantic analysis, temporal reasoning, etc. (for each new language)</a:t>
            </a:r>
          </a:p>
          <a:p>
            <a:pPr marL="285750" indent="-285750">
              <a:lnSpc>
                <a:spcPct val="90000"/>
              </a:lnSpc>
              <a:buFontTx/>
              <a:buChar char="-"/>
            </a:pPr>
            <a:r>
              <a:rPr lang="en-US" sz="1600" b="1" i="1" dirty="0">
                <a:solidFill>
                  <a:schemeClr val="tx2"/>
                </a:solidFill>
              </a:rPr>
              <a:t>LLM approach</a:t>
            </a:r>
          </a:p>
          <a:p>
            <a:pPr>
              <a:lnSpc>
                <a:spcPct val="90000"/>
              </a:lnSpc>
            </a:pPr>
            <a:r>
              <a:rPr lang="en-US" sz="1600" dirty="0"/>
              <a:t>Perform multi-step reasoning with minimal or no task-specific pipelines. Holistic, multilingual, generalized analysis out-of-the-box. Tuning for task-specific results.</a:t>
            </a:r>
          </a:p>
          <a:p>
            <a:pPr>
              <a:lnSpc>
                <a:spcPct val="90000"/>
              </a:lnSpc>
            </a:pPr>
            <a:endParaRPr lang="en-US" sz="1300" dirty="0"/>
          </a:p>
        </p:txBody>
      </p:sp>
      <p:sp>
        <p:nvSpPr>
          <p:cNvPr id="4" name="Slide Number Placeholder 3">
            <a:extLst>
              <a:ext uri="{FF2B5EF4-FFF2-40B4-BE49-F238E27FC236}">
                <a16:creationId xmlns:a16="http://schemas.microsoft.com/office/drawing/2014/main" id="{2CD4601E-33F5-5714-867D-A0B584DA7C11}"/>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4</a:t>
            </a:fld>
            <a:endParaRPr lang="en-US"/>
          </a:p>
        </p:txBody>
      </p:sp>
    </p:spTree>
    <p:extLst>
      <p:ext uri="{BB962C8B-B14F-4D97-AF65-F5344CB8AC3E}">
        <p14:creationId xmlns:p14="http://schemas.microsoft.com/office/powerpoint/2010/main" val="160745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38DBB73-E8E1-34D3-2C83-B5F183124E41}"/>
              </a:ext>
            </a:extLst>
          </p:cNvPr>
          <p:cNvSpPr>
            <a:spLocks noGrp="1"/>
          </p:cNvSpPr>
          <p:nvPr>
            <p:ph type="title"/>
          </p:nvPr>
        </p:nvSpPr>
        <p:spPr>
          <a:xfrm>
            <a:off x="1353827" y="3508311"/>
            <a:ext cx="9923770" cy="739839"/>
          </a:xfrm>
        </p:spPr>
        <p:txBody>
          <a:bodyPr anchor="b">
            <a:normAutofit/>
          </a:bodyPr>
          <a:lstStyle/>
          <a:p>
            <a:r>
              <a:rPr lang="en-US" dirty="0"/>
              <a:t>AI and Low-Resource Languages</a:t>
            </a:r>
          </a:p>
        </p:txBody>
      </p:sp>
      <p:sp>
        <p:nvSpPr>
          <p:cNvPr id="15" name="Content Placeholder 2">
            <a:extLst>
              <a:ext uri="{FF2B5EF4-FFF2-40B4-BE49-F238E27FC236}">
                <a16:creationId xmlns:a16="http://schemas.microsoft.com/office/drawing/2014/main" id="{2BDA5291-FD4F-D95F-F3B9-7324BEDB0688}"/>
              </a:ext>
            </a:extLst>
          </p:cNvPr>
          <p:cNvSpPr>
            <a:spLocks noGrp="1"/>
          </p:cNvSpPr>
          <p:nvPr>
            <p:ph type="body" sz="quarter" idx="12"/>
          </p:nvPr>
        </p:nvSpPr>
        <p:spPr>
          <a:xfrm>
            <a:off x="1353827" y="4327462"/>
            <a:ext cx="10361995" cy="1568513"/>
          </a:xfrm>
        </p:spPr>
        <p:txBody>
          <a:bodyPr anchor="t">
            <a:normAutofit fontScale="92500" lnSpcReduction="20000"/>
          </a:bodyPr>
          <a:lstStyle/>
          <a:p>
            <a:pPr>
              <a:lnSpc>
                <a:spcPct val="120000"/>
              </a:lnSpc>
              <a:spcAft>
                <a:spcPts val="600"/>
              </a:spcAft>
            </a:pPr>
            <a:r>
              <a:rPr lang="en-US" dirty="0"/>
              <a:t>Large Language Models (LLMs) do not perform as well on Low-Resource Languages (LRLs)</a:t>
            </a:r>
          </a:p>
          <a:p>
            <a:pPr marL="342900" indent="-342900">
              <a:lnSpc>
                <a:spcPct val="120000"/>
              </a:lnSpc>
              <a:spcAft>
                <a:spcPts val="600"/>
              </a:spcAft>
              <a:buFont typeface="Arial" panose="020B0604020202020204" pitchFamily="34" charset="0"/>
              <a:buChar char="•"/>
            </a:pPr>
            <a:r>
              <a:rPr lang="en-US" dirty="0"/>
              <a:t>Lack of available data for LLMs to train on</a:t>
            </a:r>
          </a:p>
          <a:p>
            <a:pPr marL="342900" indent="-342900">
              <a:lnSpc>
                <a:spcPct val="120000"/>
              </a:lnSpc>
              <a:spcAft>
                <a:spcPts val="600"/>
              </a:spcAft>
              <a:buFont typeface="Arial" panose="020B0604020202020204" pitchFamily="34" charset="0"/>
              <a:buChar char="•"/>
            </a:pPr>
            <a:r>
              <a:rPr lang="en-US" dirty="0"/>
              <a:t>Absence of fine-tuned instruction datasets (with paired input and expected output)</a:t>
            </a:r>
          </a:p>
          <a:p>
            <a:pPr marL="342900" indent="-342900">
              <a:lnSpc>
                <a:spcPct val="120000"/>
              </a:lnSpc>
              <a:spcAft>
                <a:spcPts val="600"/>
              </a:spcAft>
              <a:buFont typeface="Arial" panose="020B0604020202020204" pitchFamily="34" charset="0"/>
              <a:buChar char="•"/>
            </a:pPr>
            <a:r>
              <a:rPr lang="en-US" dirty="0"/>
              <a:t>Need to tune LLM additionally</a:t>
            </a:r>
          </a:p>
        </p:txBody>
      </p:sp>
      <p:sp>
        <p:nvSpPr>
          <p:cNvPr id="5" name="Slide Number Placeholder 4" hidden="1">
            <a:extLst>
              <a:ext uri="{FF2B5EF4-FFF2-40B4-BE49-F238E27FC236}">
                <a16:creationId xmlns:a16="http://schemas.microsoft.com/office/drawing/2014/main" id="{90FEA557-6C78-66E1-6EBB-6AA0C36EE655}"/>
              </a:ext>
            </a:extLst>
          </p:cNvPr>
          <p:cNvSpPr>
            <a:spLocks noGrp="1"/>
          </p:cNvSpPr>
          <p:nvPr>
            <p:ph type="sldNum" sz="quarter" idx="429496729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5</a:t>
            </a:fld>
            <a:endParaRPr lang="en-US"/>
          </a:p>
        </p:txBody>
      </p:sp>
      <p:sp>
        <p:nvSpPr>
          <p:cNvPr id="17" name="Rectangle: Rounded Corners 16">
            <a:extLst>
              <a:ext uri="{FF2B5EF4-FFF2-40B4-BE49-F238E27FC236}">
                <a16:creationId xmlns:a16="http://schemas.microsoft.com/office/drawing/2014/main" id="{BCA8221F-FE22-1A47-9842-C56BC450C991}"/>
              </a:ext>
            </a:extLst>
          </p:cNvPr>
          <p:cNvSpPr/>
          <p:nvPr/>
        </p:nvSpPr>
        <p:spPr>
          <a:xfrm>
            <a:off x="1819275" y="5994326"/>
            <a:ext cx="8886825" cy="7398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spcAft>
                <a:spcPts val="600"/>
              </a:spcAft>
            </a:pPr>
            <a:r>
              <a:rPr lang="en-US" dirty="0"/>
              <a:t>Change the AI ecosystem by ensuring LRL models are accurate, reflect local customs and norms, and are useful to the communities that will be using them</a:t>
            </a:r>
          </a:p>
        </p:txBody>
      </p:sp>
      <p:pic>
        <p:nvPicPr>
          <p:cNvPr id="23" name="Picture 22">
            <a:extLst>
              <a:ext uri="{FF2B5EF4-FFF2-40B4-BE49-F238E27FC236}">
                <a16:creationId xmlns:a16="http://schemas.microsoft.com/office/drawing/2014/main" id="{3E7377FB-305B-FBC5-EC3F-DBC00732629B}"/>
              </a:ext>
            </a:extLst>
          </p:cNvPr>
          <p:cNvPicPr>
            <a:picLocks noChangeAspect="1"/>
          </p:cNvPicPr>
          <p:nvPr/>
        </p:nvPicPr>
        <p:blipFill>
          <a:blip r:embed="rId3"/>
          <a:stretch>
            <a:fillRect/>
          </a:stretch>
        </p:blipFill>
        <p:spPr>
          <a:xfrm rot="16200000">
            <a:off x="4577613" y="-2346665"/>
            <a:ext cx="3036772" cy="8095477"/>
          </a:xfrm>
          <a:prstGeom prst="rect">
            <a:avLst/>
          </a:prstGeom>
        </p:spPr>
      </p:pic>
    </p:spTree>
    <p:extLst>
      <p:ext uri="{BB962C8B-B14F-4D97-AF65-F5344CB8AC3E}">
        <p14:creationId xmlns:p14="http://schemas.microsoft.com/office/powerpoint/2010/main" val="207594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B5C3D7-371C-06FD-0505-826419C71399}"/>
              </a:ext>
            </a:extLst>
          </p:cNvPr>
          <p:cNvSpPr>
            <a:spLocks noGrp="1"/>
          </p:cNvSpPr>
          <p:nvPr>
            <p:ph type="title"/>
          </p:nvPr>
        </p:nvSpPr>
        <p:spPr/>
        <p:txBody>
          <a:bodyPr/>
          <a:lstStyle/>
          <a:p>
            <a:r>
              <a:rPr lang="en-US" dirty="0"/>
              <a:t>System Overview</a:t>
            </a:r>
          </a:p>
        </p:txBody>
      </p:sp>
      <p:sp>
        <p:nvSpPr>
          <p:cNvPr id="67" name="Arc 66">
            <a:extLst>
              <a:ext uri="{FF2B5EF4-FFF2-40B4-BE49-F238E27FC236}">
                <a16:creationId xmlns:a16="http://schemas.microsoft.com/office/drawing/2014/main" id="{6C0AF4E9-6239-0A90-C91A-F2B5453A3817}"/>
              </a:ext>
            </a:extLst>
          </p:cNvPr>
          <p:cNvSpPr/>
          <p:nvPr/>
        </p:nvSpPr>
        <p:spPr>
          <a:xfrm>
            <a:off x="8350981" y="3649781"/>
            <a:ext cx="914400" cy="914400"/>
          </a:xfrm>
          <a:prstGeom prst="arc">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a:extLst>
              <a:ext uri="{FF2B5EF4-FFF2-40B4-BE49-F238E27FC236}">
                <a16:creationId xmlns:a16="http://schemas.microsoft.com/office/drawing/2014/main" id="{318FDFD2-B7FF-BE1E-47A3-0223D0360C91}"/>
              </a:ext>
            </a:extLst>
          </p:cNvPr>
          <p:cNvSpPr/>
          <p:nvPr/>
        </p:nvSpPr>
        <p:spPr>
          <a:xfrm>
            <a:off x="1933996" y="3535893"/>
            <a:ext cx="914400" cy="914400"/>
          </a:xfrm>
          <a:prstGeom prst="arc">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4" name="Group 153">
            <a:extLst>
              <a:ext uri="{FF2B5EF4-FFF2-40B4-BE49-F238E27FC236}">
                <a16:creationId xmlns:a16="http://schemas.microsoft.com/office/drawing/2014/main" id="{0E3DE44F-CBB9-6A8E-5675-64451E1E84D0}"/>
              </a:ext>
            </a:extLst>
          </p:cNvPr>
          <p:cNvGrpSpPr/>
          <p:nvPr/>
        </p:nvGrpSpPr>
        <p:grpSpPr>
          <a:xfrm>
            <a:off x="1539605" y="2049725"/>
            <a:ext cx="8891029" cy="3886736"/>
            <a:chOff x="1539605" y="2049725"/>
            <a:chExt cx="8891029" cy="3886736"/>
          </a:xfrm>
        </p:grpSpPr>
        <p:grpSp>
          <p:nvGrpSpPr>
            <p:cNvPr id="152" name="Group 151">
              <a:extLst>
                <a:ext uri="{FF2B5EF4-FFF2-40B4-BE49-F238E27FC236}">
                  <a16:creationId xmlns:a16="http://schemas.microsoft.com/office/drawing/2014/main" id="{879B78B8-527F-BC6F-B590-6C45BDF0CAE1}"/>
                </a:ext>
              </a:extLst>
            </p:cNvPr>
            <p:cNvGrpSpPr/>
            <p:nvPr/>
          </p:nvGrpSpPr>
          <p:grpSpPr>
            <a:xfrm>
              <a:off x="1539605" y="2049725"/>
              <a:ext cx="8891029" cy="3886736"/>
              <a:chOff x="1539605" y="2049725"/>
              <a:chExt cx="8891029" cy="3886736"/>
            </a:xfrm>
          </p:grpSpPr>
          <p:grpSp>
            <p:nvGrpSpPr>
              <p:cNvPr id="147" name="Group 146">
                <a:extLst>
                  <a:ext uri="{FF2B5EF4-FFF2-40B4-BE49-F238E27FC236}">
                    <a16:creationId xmlns:a16="http://schemas.microsoft.com/office/drawing/2014/main" id="{07726012-1EBC-824B-0808-675EA60FB7FC}"/>
                  </a:ext>
                </a:extLst>
              </p:cNvPr>
              <p:cNvGrpSpPr/>
              <p:nvPr/>
            </p:nvGrpSpPr>
            <p:grpSpPr>
              <a:xfrm>
                <a:off x="1539605" y="2049725"/>
                <a:ext cx="8891029" cy="3886736"/>
                <a:chOff x="2688674" y="1931437"/>
                <a:chExt cx="8891029" cy="3886736"/>
              </a:xfrm>
            </p:grpSpPr>
            <p:sp>
              <p:nvSpPr>
                <p:cNvPr id="143" name="Rectangle 142">
                  <a:extLst>
                    <a:ext uri="{FF2B5EF4-FFF2-40B4-BE49-F238E27FC236}">
                      <a16:creationId xmlns:a16="http://schemas.microsoft.com/office/drawing/2014/main" id="{D623398A-FB25-85DC-6D80-50FF27C7862C}"/>
                    </a:ext>
                  </a:extLst>
                </p:cNvPr>
                <p:cNvSpPr/>
                <p:nvPr/>
              </p:nvSpPr>
              <p:spPr>
                <a:xfrm>
                  <a:off x="2688674" y="1931437"/>
                  <a:ext cx="8891029" cy="388673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a:extLst>
                    <a:ext uri="{FF2B5EF4-FFF2-40B4-BE49-F238E27FC236}">
                      <a16:creationId xmlns:a16="http://schemas.microsoft.com/office/drawing/2014/main" id="{36A1AF35-A761-4855-536D-84694130BCDD}"/>
                    </a:ext>
                  </a:extLst>
                </p:cNvPr>
                <p:cNvGrpSpPr/>
                <p:nvPr/>
              </p:nvGrpSpPr>
              <p:grpSpPr>
                <a:xfrm>
                  <a:off x="3471484" y="2079331"/>
                  <a:ext cx="7958205" cy="3426705"/>
                  <a:chOff x="3471484" y="2079331"/>
                  <a:chExt cx="7958205" cy="3426705"/>
                </a:xfrm>
              </p:grpSpPr>
              <p:grpSp>
                <p:nvGrpSpPr>
                  <p:cNvPr id="145" name="Group 144">
                    <a:extLst>
                      <a:ext uri="{FF2B5EF4-FFF2-40B4-BE49-F238E27FC236}">
                        <a16:creationId xmlns:a16="http://schemas.microsoft.com/office/drawing/2014/main" id="{931E6826-4038-AE12-C5A9-36B39F379A77}"/>
                      </a:ext>
                    </a:extLst>
                  </p:cNvPr>
                  <p:cNvGrpSpPr/>
                  <p:nvPr/>
                </p:nvGrpSpPr>
                <p:grpSpPr>
                  <a:xfrm>
                    <a:off x="3471484" y="2079331"/>
                    <a:ext cx="5378397" cy="3426705"/>
                    <a:chOff x="3471484" y="2079331"/>
                    <a:chExt cx="5378397" cy="3426705"/>
                  </a:xfrm>
                </p:grpSpPr>
                <p:sp>
                  <p:nvSpPr>
                    <p:cNvPr id="26" name="Rectangle: Rounded Corners 25">
                      <a:extLst>
                        <a:ext uri="{FF2B5EF4-FFF2-40B4-BE49-F238E27FC236}">
                          <a16:creationId xmlns:a16="http://schemas.microsoft.com/office/drawing/2014/main" id="{F33C91D6-C8BD-B0C5-ED56-BEBC71E8B8AE}"/>
                        </a:ext>
                      </a:extLst>
                    </p:cNvPr>
                    <p:cNvSpPr/>
                    <p:nvPr/>
                  </p:nvSpPr>
                  <p:spPr>
                    <a:xfrm>
                      <a:off x="4667410" y="2086052"/>
                      <a:ext cx="2112022" cy="55867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1EB3DA9-5174-38F2-B8C5-05B6EC7FAD19}"/>
                        </a:ext>
                      </a:extLst>
                    </p:cNvPr>
                    <p:cNvPicPr>
                      <a:picLocks noChangeAspect="1"/>
                    </p:cNvPicPr>
                    <p:nvPr/>
                  </p:nvPicPr>
                  <p:blipFill>
                    <a:blip r:embed="rId2"/>
                    <a:srcRect l="14446" t="12700" r="17777" b="37083"/>
                    <a:stretch/>
                  </p:blipFill>
                  <p:spPr>
                    <a:xfrm>
                      <a:off x="5126893" y="3093922"/>
                      <a:ext cx="1193057" cy="883945"/>
                    </a:xfrm>
                    <a:prstGeom prst="rect">
                      <a:avLst/>
                    </a:prstGeom>
                  </p:spPr>
                </p:pic>
                <p:sp>
                  <p:nvSpPr>
                    <p:cNvPr id="8" name="Rectangle 7">
                      <a:extLst>
                        <a:ext uri="{FF2B5EF4-FFF2-40B4-BE49-F238E27FC236}">
                          <a16:creationId xmlns:a16="http://schemas.microsoft.com/office/drawing/2014/main" id="{FE1A4927-1EB8-2DD5-559D-D659E9B9D1D2}"/>
                        </a:ext>
                      </a:extLst>
                    </p:cNvPr>
                    <p:cNvSpPr/>
                    <p:nvPr/>
                  </p:nvSpPr>
                  <p:spPr>
                    <a:xfrm>
                      <a:off x="3471484" y="3197151"/>
                      <a:ext cx="914400" cy="677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Prompt</a:t>
                      </a:r>
                    </a:p>
                  </p:txBody>
                </p:sp>
                <p:cxnSp>
                  <p:nvCxnSpPr>
                    <p:cNvPr id="11" name="Straight Arrow Connector 10">
                      <a:extLst>
                        <a:ext uri="{FF2B5EF4-FFF2-40B4-BE49-F238E27FC236}">
                          <a16:creationId xmlns:a16="http://schemas.microsoft.com/office/drawing/2014/main" id="{EECD4E93-CE0D-C2CB-7BD9-9F02DE85BF4D}"/>
                        </a:ext>
                      </a:extLst>
                    </p:cNvPr>
                    <p:cNvCxnSpPr>
                      <a:cxnSpLocks/>
                      <a:stCxn id="8" idx="3"/>
                      <a:endCxn id="9" idx="1"/>
                    </p:cNvCxnSpPr>
                    <p:nvPr/>
                  </p:nvCxnSpPr>
                  <p:spPr>
                    <a:xfrm>
                      <a:off x="4385884" y="3535894"/>
                      <a:ext cx="741009" cy="1"/>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7DEE10B2-AD3C-B942-9003-DEB5603FD3AF}"/>
                        </a:ext>
                      </a:extLst>
                    </p:cNvPr>
                    <p:cNvPicPr>
                      <a:picLocks noChangeAspect="1"/>
                    </p:cNvPicPr>
                    <p:nvPr/>
                  </p:nvPicPr>
                  <p:blipFill>
                    <a:blip r:embed="rId3"/>
                    <a:stretch>
                      <a:fillRect/>
                    </a:stretch>
                  </p:blipFill>
                  <p:spPr>
                    <a:xfrm>
                      <a:off x="4892537" y="2155809"/>
                      <a:ext cx="409684" cy="415220"/>
                    </a:xfrm>
                    <a:prstGeom prst="rect">
                      <a:avLst/>
                    </a:prstGeom>
                  </p:spPr>
                </p:pic>
                <p:pic>
                  <p:nvPicPr>
                    <p:cNvPr id="17" name="Picture 16">
                      <a:extLst>
                        <a:ext uri="{FF2B5EF4-FFF2-40B4-BE49-F238E27FC236}">
                          <a16:creationId xmlns:a16="http://schemas.microsoft.com/office/drawing/2014/main" id="{BE3A7F9E-173C-4FE4-CAA0-0A5A3B8F31C6}"/>
                        </a:ext>
                      </a:extLst>
                    </p:cNvPr>
                    <p:cNvPicPr>
                      <a:picLocks noChangeAspect="1"/>
                    </p:cNvPicPr>
                    <p:nvPr/>
                  </p:nvPicPr>
                  <p:blipFill>
                    <a:blip r:embed="rId4"/>
                    <a:stretch>
                      <a:fillRect/>
                    </a:stretch>
                  </p:blipFill>
                  <p:spPr>
                    <a:xfrm>
                      <a:off x="6015204" y="2079331"/>
                      <a:ext cx="491700" cy="491700"/>
                    </a:xfrm>
                    <a:prstGeom prst="rect">
                      <a:avLst/>
                    </a:prstGeom>
                  </p:spPr>
                </p:pic>
                <p:cxnSp>
                  <p:nvCxnSpPr>
                    <p:cNvPr id="20" name="Straight Connector 19">
                      <a:extLst>
                        <a:ext uri="{FF2B5EF4-FFF2-40B4-BE49-F238E27FC236}">
                          <a16:creationId xmlns:a16="http://schemas.microsoft.com/office/drawing/2014/main" id="{4EC4EBAE-E4BD-74C1-0545-E4B3244E7BF8}"/>
                        </a:ext>
                      </a:extLst>
                    </p:cNvPr>
                    <p:cNvCxnSpPr>
                      <a:cxnSpLocks/>
                      <a:stCxn id="26" idx="2"/>
                      <a:endCxn id="9" idx="0"/>
                    </p:cNvCxnSpPr>
                    <p:nvPr/>
                  </p:nvCxnSpPr>
                  <p:spPr>
                    <a:xfrm>
                      <a:off x="5723421" y="2644723"/>
                      <a:ext cx="1" cy="449199"/>
                    </a:xfrm>
                    <a:prstGeom prst="line">
                      <a:avLst/>
                    </a:prstGeom>
                    <a:ln/>
                  </p:spPr>
                  <p:style>
                    <a:lnRef idx="2">
                      <a:schemeClr val="accent2"/>
                    </a:lnRef>
                    <a:fillRef idx="0">
                      <a:schemeClr val="accent2"/>
                    </a:fillRef>
                    <a:effectRef idx="1">
                      <a:schemeClr val="accent2"/>
                    </a:effectRef>
                    <a:fontRef idx="minor">
                      <a:schemeClr val="tx1"/>
                    </a:fontRef>
                  </p:style>
                </p:cxnSp>
                <p:sp>
                  <p:nvSpPr>
                    <p:cNvPr id="33" name="Rectangle 32">
                      <a:extLst>
                        <a:ext uri="{FF2B5EF4-FFF2-40B4-BE49-F238E27FC236}">
                          <a16:creationId xmlns:a16="http://schemas.microsoft.com/office/drawing/2014/main" id="{C4ABCA7C-8FDB-1D1C-C329-395AD85A7040}"/>
                        </a:ext>
                      </a:extLst>
                    </p:cNvPr>
                    <p:cNvSpPr/>
                    <p:nvPr/>
                  </p:nvSpPr>
                  <p:spPr>
                    <a:xfrm>
                      <a:off x="3471484" y="4828550"/>
                      <a:ext cx="914400" cy="677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Tune Model</a:t>
                      </a:r>
                    </a:p>
                  </p:txBody>
                </p:sp>
                <p:sp>
                  <p:nvSpPr>
                    <p:cNvPr id="34" name="Rectangle 33">
                      <a:extLst>
                        <a:ext uri="{FF2B5EF4-FFF2-40B4-BE49-F238E27FC236}">
                          <a16:creationId xmlns:a16="http://schemas.microsoft.com/office/drawing/2014/main" id="{FA451D19-65E2-B151-E2D0-B328AE814A0B}"/>
                        </a:ext>
                      </a:extLst>
                    </p:cNvPr>
                    <p:cNvSpPr/>
                    <p:nvPr/>
                  </p:nvSpPr>
                  <p:spPr>
                    <a:xfrm>
                      <a:off x="7308873" y="4828550"/>
                      <a:ext cx="914400" cy="677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Evaluate Results</a:t>
                      </a:r>
                    </a:p>
                  </p:txBody>
                </p:sp>
                <p:sp>
                  <p:nvSpPr>
                    <p:cNvPr id="36" name="Rectangle: Rounded Corners 35">
                      <a:extLst>
                        <a:ext uri="{FF2B5EF4-FFF2-40B4-BE49-F238E27FC236}">
                          <a16:creationId xmlns:a16="http://schemas.microsoft.com/office/drawing/2014/main" id="{805A93DB-500C-2A7A-FDBA-462D4B4AE5D9}"/>
                        </a:ext>
                      </a:extLst>
                    </p:cNvPr>
                    <p:cNvSpPr/>
                    <p:nvPr/>
                  </p:nvSpPr>
                  <p:spPr>
                    <a:xfrm>
                      <a:off x="5214556" y="4369699"/>
                      <a:ext cx="1017729" cy="3236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a:latin typeface="Aptos" panose="020B0004020202020204" pitchFamily="34" charset="0"/>
                        </a:rPr>
                        <a:t>Input Text</a:t>
                      </a:r>
                    </a:p>
                  </p:txBody>
                </p:sp>
                <p:sp>
                  <p:nvSpPr>
                    <p:cNvPr id="37" name="Arrow: Right 36">
                      <a:extLst>
                        <a:ext uri="{FF2B5EF4-FFF2-40B4-BE49-F238E27FC236}">
                          <a16:creationId xmlns:a16="http://schemas.microsoft.com/office/drawing/2014/main" id="{7026B907-6924-430A-8CDA-C01EA06F46B0}"/>
                        </a:ext>
                      </a:extLst>
                    </p:cNvPr>
                    <p:cNvSpPr/>
                    <p:nvPr/>
                  </p:nvSpPr>
                  <p:spPr>
                    <a:xfrm rot="16200000">
                      <a:off x="5498935" y="4034822"/>
                      <a:ext cx="448972" cy="220781"/>
                    </a:xfrm>
                    <a:prstGeom prst="rightArrow">
                      <a:avLst>
                        <a:gd name="adj1" fmla="val 50000"/>
                        <a:gd name="adj2" fmla="val 7681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01586029-6332-6EDF-76C8-DB7DF61418A7}"/>
                        </a:ext>
                      </a:extLst>
                    </p:cNvPr>
                    <p:cNvSpPr/>
                    <p:nvPr/>
                  </p:nvSpPr>
                  <p:spPr>
                    <a:xfrm>
                      <a:off x="7257208" y="3374053"/>
                      <a:ext cx="1017729" cy="3236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a:latin typeface="Aptos" panose="020B0004020202020204" pitchFamily="34" charset="0"/>
                        </a:rPr>
                        <a:t>Output</a:t>
                      </a:r>
                    </a:p>
                  </p:txBody>
                </p:sp>
                <p:sp>
                  <p:nvSpPr>
                    <p:cNvPr id="39" name="Arrow: Right 38">
                      <a:extLst>
                        <a:ext uri="{FF2B5EF4-FFF2-40B4-BE49-F238E27FC236}">
                          <a16:creationId xmlns:a16="http://schemas.microsoft.com/office/drawing/2014/main" id="{F2C8D6CA-1CD2-3309-11D5-B3762668C2EF}"/>
                        </a:ext>
                      </a:extLst>
                    </p:cNvPr>
                    <p:cNvSpPr/>
                    <p:nvPr/>
                  </p:nvSpPr>
                  <p:spPr>
                    <a:xfrm>
                      <a:off x="6272304" y="3429000"/>
                      <a:ext cx="1017729" cy="220781"/>
                    </a:xfrm>
                    <a:prstGeom prst="rightArrow">
                      <a:avLst>
                        <a:gd name="adj1" fmla="val 50000"/>
                        <a:gd name="adj2" fmla="val 7681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2275614B-5945-262A-6FD4-3D661E08C2F9}"/>
                        </a:ext>
                      </a:extLst>
                    </p:cNvPr>
                    <p:cNvCxnSpPr>
                      <a:cxnSpLocks/>
                      <a:stCxn id="33" idx="0"/>
                      <a:endCxn id="8" idx="2"/>
                    </p:cNvCxnSpPr>
                    <p:nvPr/>
                  </p:nvCxnSpPr>
                  <p:spPr>
                    <a:xfrm flipV="1">
                      <a:off x="3928684" y="3874637"/>
                      <a:ext cx="0" cy="953913"/>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1D67D51D-F122-8CCF-A9DC-E7435636A82E}"/>
                        </a:ext>
                      </a:extLst>
                    </p:cNvPr>
                    <p:cNvCxnSpPr>
                      <a:cxnSpLocks/>
                      <a:stCxn id="34" idx="1"/>
                      <a:endCxn id="33" idx="3"/>
                    </p:cNvCxnSpPr>
                    <p:nvPr/>
                  </p:nvCxnSpPr>
                  <p:spPr>
                    <a:xfrm flipH="1">
                      <a:off x="4385884" y="5167293"/>
                      <a:ext cx="2922989" cy="0"/>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DA3C4604-DF39-1214-E30A-92957AC6FFFE}"/>
                        </a:ext>
                      </a:extLst>
                    </p:cNvPr>
                    <p:cNvCxnSpPr>
                      <a:cxnSpLocks/>
                      <a:stCxn id="34" idx="0"/>
                      <a:endCxn id="38" idx="2"/>
                    </p:cNvCxnSpPr>
                    <p:nvPr/>
                  </p:nvCxnSpPr>
                  <p:spPr>
                    <a:xfrm flipV="1">
                      <a:off x="7766073" y="3697734"/>
                      <a:ext cx="0" cy="1130816"/>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151" name="Arrow: Right 150">
                      <a:extLst>
                        <a:ext uri="{FF2B5EF4-FFF2-40B4-BE49-F238E27FC236}">
                          <a16:creationId xmlns:a16="http://schemas.microsoft.com/office/drawing/2014/main" id="{599465E2-19B8-019F-CD47-9DA19AD20F25}"/>
                        </a:ext>
                      </a:extLst>
                    </p:cNvPr>
                    <p:cNvSpPr/>
                    <p:nvPr/>
                  </p:nvSpPr>
                  <p:spPr>
                    <a:xfrm rot="10800000">
                      <a:off x="8209659" y="5089490"/>
                      <a:ext cx="640222" cy="183303"/>
                    </a:xfrm>
                    <a:prstGeom prst="rightArrow">
                      <a:avLst>
                        <a:gd name="adj1" fmla="val 50000"/>
                        <a:gd name="adj2" fmla="val 7681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grpSp>
                <p:nvGrpSpPr>
                  <p:cNvPr id="142" name="Group 141">
                    <a:extLst>
                      <a:ext uri="{FF2B5EF4-FFF2-40B4-BE49-F238E27FC236}">
                        <a16:creationId xmlns:a16="http://schemas.microsoft.com/office/drawing/2014/main" id="{772BEE6A-9E22-01D8-78AC-C26FAD4F6EC7}"/>
                      </a:ext>
                    </a:extLst>
                  </p:cNvPr>
                  <p:cNvGrpSpPr/>
                  <p:nvPr/>
                </p:nvGrpSpPr>
                <p:grpSpPr>
                  <a:xfrm>
                    <a:off x="8281360" y="2440702"/>
                    <a:ext cx="3148329" cy="2163783"/>
                    <a:chOff x="8289546" y="2462569"/>
                    <a:chExt cx="3148329" cy="2163783"/>
                  </a:xfrm>
                </p:grpSpPr>
                <p:grpSp>
                  <p:nvGrpSpPr>
                    <p:cNvPr id="125" name="Group 124">
                      <a:extLst>
                        <a:ext uri="{FF2B5EF4-FFF2-40B4-BE49-F238E27FC236}">
                          <a16:creationId xmlns:a16="http://schemas.microsoft.com/office/drawing/2014/main" id="{A68B1AD1-2300-1B7A-217F-40BF998B0082}"/>
                        </a:ext>
                      </a:extLst>
                    </p:cNvPr>
                    <p:cNvGrpSpPr/>
                    <p:nvPr/>
                  </p:nvGrpSpPr>
                  <p:grpSpPr>
                    <a:xfrm>
                      <a:off x="8289546" y="2783660"/>
                      <a:ext cx="1886689" cy="1477366"/>
                      <a:chOff x="8289546" y="2783660"/>
                      <a:chExt cx="1886689" cy="1477366"/>
                    </a:xfrm>
                  </p:grpSpPr>
                  <p:grpSp>
                    <p:nvGrpSpPr>
                      <p:cNvPr id="105" name="Group 104">
                        <a:extLst>
                          <a:ext uri="{FF2B5EF4-FFF2-40B4-BE49-F238E27FC236}">
                            <a16:creationId xmlns:a16="http://schemas.microsoft.com/office/drawing/2014/main" id="{CF2A26E8-B4A0-BBC5-9B39-F4B14F86CEEF}"/>
                          </a:ext>
                        </a:extLst>
                      </p:cNvPr>
                      <p:cNvGrpSpPr/>
                      <p:nvPr/>
                    </p:nvGrpSpPr>
                    <p:grpSpPr>
                      <a:xfrm>
                        <a:off x="8435276" y="2783660"/>
                        <a:ext cx="1740959" cy="1477366"/>
                        <a:chOff x="8359073" y="2783660"/>
                        <a:chExt cx="1740959" cy="1477366"/>
                      </a:xfrm>
                    </p:grpSpPr>
                    <p:cxnSp>
                      <p:nvCxnSpPr>
                        <p:cNvPr id="59" name="Straight Connector 58">
                          <a:extLst>
                            <a:ext uri="{FF2B5EF4-FFF2-40B4-BE49-F238E27FC236}">
                              <a16:creationId xmlns:a16="http://schemas.microsoft.com/office/drawing/2014/main" id="{CB99B815-8F83-CB27-C711-BC8EFABAA2A6}"/>
                            </a:ext>
                          </a:extLst>
                        </p:cNvPr>
                        <p:cNvCxnSpPr>
                          <a:cxnSpLocks/>
                        </p:cNvCxnSpPr>
                        <p:nvPr/>
                      </p:nvCxnSpPr>
                      <p:spPr>
                        <a:xfrm>
                          <a:off x="8367165" y="3561823"/>
                          <a:ext cx="1457744"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70" name="Freeform: Shape 69">
                          <a:extLst>
                            <a:ext uri="{FF2B5EF4-FFF2-40B4-BE49-F238E27FC236}">
                              <a16:creationId xmlns:a16="http://schemas.microsoft.com/office/drawing/2014/main" id="{571197EC-6BB1-E968-260F-37C83B11FBF4}"/>
                            </a:ext>
                          </a:extLst>
                        </p:cNvPr>
                        <p:cNvSpPr/>
                        <p:nvPr/>
                      </p:nvSpPr>
                      <p:spPr>
                        <a:xfrm>
                          <a:off x="8367165" y="3668509"/>
                          <a:ext cx="1375646" cy="183300"/>
                        </a:xfrm>
                        <a:custGeom>
                          <a:avLst/>
                          <a:gdLst>
                            <a:gd name="connsiteX0" fmla="*/ 0 w 1375646"/>
                            <a:gd name="connsiteY0" fmla="*/ 14794 h 168543"/>
                            <a:gd name="connsiteX1" fmla="*/ 849663 w 1375646"/>
                            <a:gd name="connsiteY1" fmla="*/ 14794 h 168543"/>
                            <a:gd name="connsiteX2" fmla="*/ 1375646 w 1375646"/>
                            <a:gd name="connsiteY2" fmla="*/ 168543 h 168543"/>
                            <a:gd name="connsiteX0" fmla="*/ 0 w 1375646"/>
                            <a:gd name="connsiteY0" fmla="*/ 5275 h 183300"/>
                            <a:gd name="connsiteX1" fmla="*/ 849663 w 1375646"/>
                            <a:gd name="connsiteY1" fmla="*/ 29551 h 183300"/>
                            <a:gd name="connsiteX2" fmla="*/ 1375646 w 1375646"/>
                            <a:gd name="connsiteY2" fmla="*/ 183300 h 183300"/>
                          </a:gdLst>
                          <a:ahLst/>
                          <a:cxnLst>
                            <a:cxn ang="0">
                              <a:pos x="connsiteX0" y="connsiteY0"/>
                            </a:cxn>
                            <a:cxn ang="0">
                              <a:pos x="connsiteX1" y="connsiteY1"/>
                            </a:cxn>
                            <a:cxn ang="0">
                              <a:pos x="connsiteX2" y="connsiteY2"/>
                            </a:cxn>
                          </a:cxnLst>
                          <a:rect l="l" t="t" r="r" b="b"/>
                          <a:pathLst>
                            <a:path w="1375646" h="183300">
                              <a:moveTo>
                                <a:pt x="0" y="5275"/>
                              </a:moveTo>
                              <a:cubicBezTo>
                                <a:pt x="310194" y="-7538"/>
                                <a:pt x="620389" y="3926"/>
                                <a:pt x="849663" y="29551"/>
                              </a:cubicBezTo>
                              <a:cubicBezTo>
                                <a:pt x="1078937" y="55176"/>
                                <a:pt x="1227291" y="119238"/>
                                <a:pt x="1375646" y="183300"/>
                              </a:cubicBezTo>
                            </a:path>
                          </a:pathLst>
                        </a:custGeom>
                        <a:noFill/>
                        <a:ln w="1270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2B192ABF-1BD3-146C-2A0C-C0A0D86E00AD}"/>
                            </a:ext>
                          </a:extLst>
                        </p:cNvPr>
                        <p:cNvSpPr/>
                        <p:nvPr/>
                      </p:nvSpPr>
                      <p:spPr>
                        <a:xfrm>
                          <a:off x="8367165" y="3767073"/>
                          <a:ext cx="1104790" cy="265934"/>
                        </a:xfrm>
                        <a:custGeom>
                          <a:avLst/>
                          <a:gdLst>
                            <a:gd name="connsiteX0" fmla="*/ 0 w 1375646"/>
                            <a:gd name="connsiteY0" fmla="*/ 14794 h 168543"/>
                            <a:gd name="connsiteX1" fmla="*/ 849663 w 1375646"/>
                            <a:gd name="connsiteY1" fmla="*/ 14794 h 168543"/>
                            <a:gd name="connsiteX2" fmla="*/ 1375646 w 1375646"/>
                            <a:gd name="connsiteY2" fmla="*/ 168543 h 168543"/>
                            <a:gd name="connsiteX0" fmla="*/ 0 w 1375646"/>
                            <a:gd name="connsiteY0" fmla="*/ 2689 h 204991"/>
                            <a:gd name="connsiteX1" fmla="*/ 849663 w 1375646"/>
                            <a:gd name="connsiteY1" fmla="*/ 51242 h 204991"/>
                            <a:gd name="connsiteX2" fmla="*/ 1375646 w 1375646"/>
                            <a:gd name="connsiteY2" fmla="*/ 204991 h 204991"/>
                            <a:gd name="connsiteX0" fmla="*/ 0 w 1327207"/>
                            <a:gd name="connsiteY0" fmla="*/ 2689 h 221175"/>
                            <a:gd name="connsiteX1" fmla="*/ 849663 w 1327207"/>
                            <a:gd name="connsiteY1" fmla="*/ 51242 h 221175"/>
                            <a:gd name="connsiteX2" fmla="*/ 1327207 w 1327207"/>
                            <a:gd name="connsiteY2" fmla="*/ 221175 h 221175"/>
                            <a:gd name="connsiteX0" fmla="*/ 0 w 1317519"/>
                            <a:gd name="connsiteY0" fmla="*/ 2689 h 229267"/>
                            <a:gd name="connsiteX1" fmla="*/ 849663 w 1317519"/>
                            <a:gd name="connsiteY1" fmla="*/ 51242 h 229267"/>
                            <a:gd name="connsiteX2" fmla="*/ 1317519 w 1317519"/>
                            <a:gd name="connsiteY2" fmla="*/ 229267 h 229267"/>
                            <a:gd name="connsiteX0" fmla="*/ 0 w 1317519"/>
                            <a:gd name="connsiteY0" fmla="*/ 2689 h 213082"/>
                            <a:gd name="connsiteX1" fmla="*/ 849663 w 1317519"/>
                            <a:gd name="connsiteY1" fmla="*/ 51242 h 213082"/>
                            <a:gd name="connsiteX2" fmla="*/ 1317519 w 1317519"/>
                            <a:gd name="connsiteY2" fmla="*/ 213082 h 213082"/>
                            <a:gd name="connsiteX0" fmla="*/ 0 w 1336894"/>
                            <a:gd name="connsiteY0" fmla="*/ 2689 h 237359"/>
                            <a:gd name="connsiteX1" fmla="*/ 849663 w 1336894"/>
                            <a:gd name="connsiteY1" fmla="*/ 51242 h 237359"/>
                            <a:gd name="connsiteX2" fmla="*/ 1336894 w 1336894"/>
                            <a:gd name="connsiteY2" fmla="*/ 237359 h 237359"/>
                            <a:gd name="connsiteX0" fmla="*/ 0 w 1336894"/>
                            <a:gd name="connsiteY0" fmla="*/ 2689 h 237359"/>
                            <a:gd name="connsiteX1" fmla="*/ 849663 w 1336894"/>
                            <a:gd name="connsiteY1" fmla="*/ 51242 h 237359"/>
                            <a:gd name="connsiteX2" fmla="*/ 1336894 w 1336894"/>
                            <a:gd name="connsiteY2" fmla="*/ 237359 h 237359"/>
                            <a:gd name="connsiteX0" fmla="*/ 0 w 1322640"/>
                            <a:gd name="connsiteY0" fmla="*/ 2689 h 265934"/>
                            <a:gd name="connsiteX1" fmla="*/ 849663 w 1322640"/>
                            <a:gd name="connsiteY1" fmla="*/ 51242 h 265934"/>
                            <a:gd name="connsiteX2" fmla="*/ 1322640 w 1322640"/>
                            <a:gd name="connsiteY2" fmla="*/ 265934 h 265934"/>
                            <a:gd name="connsiteX0" fmla="*/ 0 w 1322640"/>
                            <a:gd name="connsiteY0" fmla="*/ 2689 h 265934"/>
                            <a:gd name="connsiteX1" fmla="*/ 849663 w 1322640"/>
                            <a:gd name="connsiteY1" fmla="*/ 51242 h 265934"/>
                            <a:gd name="connsiteX2" fmla="*/ 1322640 w 1322640"/>
                            <a:gd name="connsiteY2" fmla="*/ 265934 h 265934"/>
                            <a:gd name="connsiteX0" fmla="*/ 0 w 1322640"/>
                            <a:gd name="connsiteY0" fmla="*/ 2689 h 265934"/>
                            <a:gd name="connsiteX1" fmla="*/ 849663 w 1322640"/>
                            <a:gd name="connsiteY1" fmla="*/ 51242 h 265934"/>
                            <a:gd name="connsiteX2" fmla="*/ 1322640 w 1322640"/>
                            <a:gd name="connsiteY2" fmla="*/ 265934 h 265934"/>
                          </a:gdLst>
                          <a:ahLst/>
                          <a:cxnLst>
                            <a:cxn ang="0">
                              <a:pos x="connsiteX0" y="connsiteY0"/>
                            </a:cxn>
                            <a:cxn ang="0">
                              <a:pos x="connsiteX1" y="connsiteY1"/>
                            </a:cxn>
                            <a:cxn ang="0">
                              <a:pos x="connsiteX2" y="connsiteY2"/>
                            </a:cxn>
                          </a:cxnLst>
                          <a:rect l="l" t="t" r="r" b="b"/>
                          <a:pathLst>
                            <a:path w="1322640" h="265934">
                              <a:moveTo>
                                <a:pt x="0" y="2689"/>
                              </a:moveTo>
                              <a:cubicBezTo>
                                <a:pt x="310194" y="-10124"/>
                                <a:pt x="620389" y="25617"/>
                                <a:pt x="849663" y="51242"/>
                              </a:cubicBezTo>
                              <a:cubicBezTo>
                                <a:pt x="1078937" y="76867"/>
                                <a:pt x="1201658" y="169019"/>
                                <a:pt x="1322640" y="265934"/>
                              </a:cubicBezTo>
                            </a:path>
                          </a:pathLst>
                        </a:custGeom>
                        <a:noFill/>
                        <a:ln w="1270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EE60F0AA-A8D3-9160-5A0A-AF6432B7E8BB}"/>
                            </a:ext>
                          </a:extLst>
                        </p:cNvPr>
                        <p:cNvSpPr/>
                        <p:nvPr/>
                      </p:nvSpPr>
                      <p:spPr>
                        <a:xfrm flipV="1">
                          <a:off x="8364784" y="3242597"/>
                          <a:ext cx="1375646" cy="204991"/>
                        </a:xfrm>
                        <a:custGeom>
                          <a:avLst/>
                          <a:gdLst>
                            <a:gd name="connsiteX0" fmla="*/ 0 w 1375646"/>
                            <a:gd name="connsiteY0" fmla="*/ 14794 h 168543"/>
                            <a:gd name="connsiteX1" fmla="*/ 849663 w 1375646"/>
                            <a:gd name="connsiteY1" fmla="*/ 14794 h 168543"/>
                            <a:gd name="connsiteX2" fmla="*/ 1375646 w 1375646"/>
                            <a:gd name="connsiteY2" fmla="*/ 168543 h 168543"/>
                            <a:gd name="connsiteX0" fmla="*/ 0 w 1375646"/>
                            <a:gd name="connsiteY0" fmla="*/ 2690 h 204991"/>
                            <a:gd name="connsiteX1" fmla="*/ 849663 w 1375646"/>
                            <a:gd name="connsiteY1" fmla="*/ 51242 h 204991"/>
                            <a:gd name="connsiteX2" fmla="*/ 1375646 w 1375646"/>
                            <a:gd name="connsiteY2" fmla="*/ 204991 h 204991"/>
                          </a:gdLst>
                          <a:ahLst/>
                          <a:cxnLst>
                            <a:cxn ang="0">
                              <a:pos x="connsiteX0" y="connsiteY0"/>
                            </a:cxn>
                            <a:cxn ang="0">
                              <a:pos x="connsiteX1" y="connsiteY1"/>
                            </a:cxn>
                            <a:cxn ang="0">
                              <a:pos x="connsiteX2" y="connsiteY2"/>
                            </a:cxn>
                          </a:cxnLst>
                          <a:rect l="l" t="t" r="r" b="b"/>
                          <a:pathLst>
                            <a:path w="1375646" h="204991">
                              <a:moveTo>
                                <a:pt x="0" y="2690"/>
                              </a:moveTo>
                              <a:cubicBezTo>
                                <a:pt x="310194" y="-10123"/>
                                <a:pt x="620389" y="25617"/>
                                <a:pt x="849663" y="51242"/>
                              </a:cubicBezTo>
                              <a:cubicBezTo>
                                <a:pt x="1078937" y="76867"/>
                                <a:pt x="1227291" y="140929"/>
                                <a:pt x="1375646" y="204991"/>
                              </a:cubicBezTo>
                            </a:path>
                          </a:pathLst>
                        </a:custGeom>
                        <a:solidFill>
                          <a:srgbClr val="95B8BF"/>
                        </a:solidFill>
                        <a:ln w="1270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1746CB3C-845D-8A41-6464-5B0391ABA34C}"/>
                            </a:ext>
                          </a:extLst>
                        </p:cNvPr>
                        <p:cNvSpPr/>
                        <p:nvPr/>
                      </p:nvSpPr>
                      <p:spPr>
                        <a:xfrm flipV="1">
                          <a:off x="8359073" y="3033599"/>
                          <a:ext cx="1076236" cy="287260"/>
                        </a:xfrm>
                        <a:custGeom>
                          <a:avLst/>
                          <a:gdLst>
                            <a:gd name="connsiteX0" fmla="*/ 0 w 1375646"/>
                            <a:gd name="connsiteY0" fmla="*/ 14794 h 168543"/>
                            <a:gd name="connsiteX1" fmla="*/ 849663 w 1375646"/>
                            <a:gd name="connsiteY1" fmla="*/ 14794 h 168543"/>
                            <a:gd name="connsiteX2" fmla="*/ 1375646 w 1375646"/>
                            <a:gd name="connsiteY2" fmla="*/ 168543 h 168543"/>
                            <a:gd name="connsiteX0" fmla="*/ 0 w 1385334"/>
                            <a:gd name="connsiteY0" fmla="*/ 4037 h 190155"/>
                            <a:gd name="connsiteX1" fmla="*/ 859351 w 1385334"/>
                            <a:gd name="connsiteY1" fmla="*/ 36406 h 190155"/>
                            <a:gd name="connsiteX2" fmla="*/ 1385334 w 1385334"/>
                            <a:gd name="connsiteY2" fmla="*/ 190155 h 190155"/>
                            <a:gd name="connsiteX0" fmla="*/ 0 w 1288456"/>
                            <a:gd name="connsiteY0" fmla="*/ 4037 h 287260"/>
                            <a:gd name="connsiteX1" fmla="*/ 859351 w 1288456"/>
                            <a:gd name="connsiteY1" fmla="*/ 36406 h 287260"/>
                            <a:gd name="connsiteX2" fmla="*/ 1288456 w 1288456"/>
                            <a:gd name="connsiteY2" fmla="*/ 287260 h 287260"/>
                            <a:gd name="connsiteX0" fmla="*/ 0 w 1288456"/>
                            <a:gd name="connsiteY0" fmla="*/ 4037 h 287260"/>
                            <a:gd name="connsiteX1" fmla="*/ 859351 w 1288456"/>
                            <a:gd name="connsiteY1" fmla="*/ 36406 h 287260"/>
                            <a:gd name="connsiteX2" fmla="*/ 1288456 w 1288456"/>
                            <a:gd name="connsiteY2" fmla="*/ 287260 h 287260"/>
                          </a:gdLst>
                          <a:ahLst/>
                          <a:cxnLst>
                            <a:cxn ang="0">
                              <a:pos x="connsiteX0" y="connsiteY0"/>
                            </a:cxn>
                            <a:cxn ang="0">
                              <a:pos x="connsiteX1" y="connsiteY1"/>
                            </a:cxn>
                            <a:cxn ang="0">
                              <a:pos x="connsiteX2" y="connsiteY2"/>
                            </a:cxn>
                          </a:cxnLst>
                          <a:rect l="l" t="t" r="r" b="b"/>
                          <a:pathLst>
                            <a:path w="1288456" h="287260">
                              <a:moveTo>
                                <a:pt x="0" y="4037"/>
                              </a:moveTo>
                              <a:cubicBezTo>
                                <a:pt x="310194" y="-8776"/>
                                <a:pt x="630077" y="10781"/>
                                <a:pt x="859351" y="36406"/>
                              </a:cubicBezTo>
                              <a:cubicBezTo>
                                <a:pt x="1088625" y="62031"/>
                                <a:pt x="1198226" y="174645"/>
                                <a:pt x="1288456" y="287260"/>
                              </a:cubicBezTo>
                            </a:path>
                          </a:pathLst>
                        </a:custGeom>
                        <a:noFill/>
                        <a:ln w="1270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A9752981-F1EF-AC09-828B-30B23B5425E8}"/>
                            </a:ext>
                          </a:extLst>
                        </p:cNvPr>
                        <p:cNvGrpSpPr/>
                        <p:nvPr/>
                      </p:nvGrpSpPr>
                      <p:grpSpPr>
                        <a:xfrm>
                          <a:off x="9358672" y="2783660"/>
                          <a:ext cx="291307" cy="287260"/>
                          <a:chOff x="9370577" y="2783660"/>
                          <a:chExt cx="291307" cy="287260"/>
                        </a:xfrm>
                        <a:effectLst>
                          <a:outerShdw blurRad="50800" dist="38100" dir="2700000" algn="tl" rotWithShape="0">
                            <a:prstClr val="black">
                              <a:alpha val="40000"/>
                            </a:prstClr>
                          </a:outerShdw>
                        </a:effectLst>
                      </p:grpSpPr>
                      <p:sp>
                        <p:nvSpPr>
                          <p:cNvPr id="75" name="Oval 74">
                            <a:extLst>
                              <a:ext uri="{FF2B5EF4-FFF2-40B4-BE49-F238E27FC236}">
                                <a16:creationId xmlns:a16="http://schemas.microsoft.com/office/drawing/2014/main" id="{80722855-B87C-31C3-A036-B59BBAE11B0F}"/>
                              </a:ext>
                            </a:extLst>
                          </p:cNvPr>
                          <p:cNvSpPr/>
                          <p:nvPr/>
                        </p:nvSpPr>
                        <p:spPr>
                          <a:xfrm>
                            <a:off x="9370577" y="2783660"/>
                            <a:ext cx="291307" cy="28726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1E96E55B-C252-2989-8277-68D491F3EA16}"/>
                              </a:ext>
                            </a:extLst>
                          </p:cNvPr>
                          <p:cNvSpPr/>
                          <p:nvPr/>
                        </p:nvSpPr>
                        <p:spPr>
                          <a:xfrm>
                            <a:off x="9404822" y="2813047"/>
                            <a:ext cx="227643" cy="22448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79293DFE-1D9A-6527-656E-79388D26972C}"/>
                            </a:ext>
                          </a:extLst>
                        </p:cNvPr>
                        <p:cNvGrpSpPr/>
                        <p:nvPr/>
                      </p:nvGrpSpPr>
                      <p:grpSpPr>
                        <a:xfrm>
                          <a:off x="9702388" y="3040404"/>
                          <a:ext cx="291307" cy="287260"/>
                          <a:chOff x="9370577" y="2783660"/>
                          <a:chExt cx="291307" cy="287260"/>
                        </a:xfrm>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EC0ED31A-9DAB-4E0D-F0A5-09DB4E277412}"/>
                              </a:ext>
                            </a:extLst>
                          </p:cNvPr>
                          <p:cNvSpPr/>
                          <p:nvPr/>
                        </p:nvSpPr>
                        <p:spPr>
                          <a:xfrm>
                            <a:off x="9370577" y="2783660"/>
                            <a:ext cx="291307" cy="287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0B75D1E-3533-F2C4-60D8-AD5071CBAB21}"/>
                              </a:ext>
                            </a:extLst>
                          </p:cNvPr>
                          <p:cNvSpPr/>
                          <p:nvPr/>
                        </p:nvSpPr>
                        <p:spPr>
                          <a:xfrm>
                            <a:off x="9404822" y="2813047"/>
                            <a:ext cx="227643" cy="22448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1031A06B-8340-ADA7-0E3F-71FA2F4661DB}"/>
                            </a:ext>
                          </a:extLst>
                        </p:cNvPr>
                        <p:cNvGrpSpPr/>
                        <p:nvPr/>
                      </p:nvGrpSpPr>
                      <p:grpSpPr>
                        <a:xfrm>
                          <a:off x="9808725" y="3418193"/>
                          <a:ext cx="291307" cy="287260"/>
                          <a:chOff x="9370577" y="2783660"/>
                          <a:chExt cx="291307" cy="287260"/>
                        </a:xfrm>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020DCA74-D57D-0E4D-C74A-E55D24B138FB}"/>
                              </a:ext>
                            </a:extLst>
                          </p:cNvPr>
                          <p:cNvSpPr/>
                          <p:nvPr/>
                        </p:nvSpPr>
                        <p:spPr>
                          <a:xfrm>
                            <a:off x="9370577" y="2783660"/>
                            <a:ext cx="291307" cy="28726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53331D03-A014-2AB1-FA69-717CEB50D6B4}"/>
                              </a:ext>
                            </a:extLst>
                          </p:cNvPr>
                          <p:cNvSpPr/>
                          <p:nvPr/>
                        </p:nvSpPr>
                        <p:spPr>
                          <a:xfrm>
                            <a:off x="9404822" y="2813047"/>
                            <a:ext cx="227643" cy="22448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1B06FEF7-AB59-4E7D-7250-8CF12D798419}"/>
                            </a:ext>
                          </a:extLst>
                        </p:cNvPr>
                        <p:cNvGrpSpPr/>
                        <p:nvPr/>
                      </p:nvGrpSpPr>
                      <p:grpSpPr>
                        <a:xfrm>
                          <a:off x="9718752" y="3764428"/>
                          <a:ext cx="291307" cy="287260"/>
                          <a:chOff x="9392013" y="2787929"/>
                          <a:chExt cx="291307" cy="287260"/>
                        </a:xfrm>
                        <a:effectLst>
                          <a:outerShdw blurRad="50800" dist="38100" dir="2700000" algn="tl" rotWithShape="0">
                            <a:prstClr val="black">
                              <a:alpha val="40000"/>
                            </a:prstClr>
                          </a:outerShdw>
                        </a:effectLst>
                      </p:grpSpPr>
                      <p:sp>
                        <p:nvSpPr>
                          <p:cNvPr id="97" name="Oval 96">
                            <a:extLst>
                              <a:ext uri="{FF2B5EF4-FFF2-40B4-BE49-F238E27FC236}">
                                <a16:creationId xmlns:a16="http://schemas.microsoft.com/office/drawing/2014/main" id="{E97AEF76-AD26-1269-9AC7-C7F4490B8986}"/>
                              </a:ext>
                            </a:extLst>
                          </p:cNvPr>
                          <p:cNvSpPr/>
                          <p:nvPr/>
                        </p:nvSpPr>
                        <p:spPr>
                          <a:xfrm>
                            <a:off x="9392013" y="2787929"/>
                            <a:ext cx="291307" cy="287260"/>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E75219E3-0567-6E2B-43E6-06B6E1A3E22A}"/>
                              </a:ext>
                            </a:extLst>
                          </p:cNvPr>
                          <p:cNvSpPr/>
                          <p:nvPr/>
                        </p:nvSpPr>
                        <p:spPr>
                          <a:xfrm>
                            <a:off x="9432950" y="2821836"/>
                            <a:ext cx="227643" cy="22448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9" name="Group 98">
                          <a:extLst>
                            <a:ext uri="{FF2B5EF4-FFF2-40B4-BE49-F238E27FC236}">
                              <a16:creationId xmlns:a16="http://schemas.microsoft.com/office/drawing/2014/main" id="{7A560BD9-18C6-B99B-E2F7-0204A63AB52D}"/>
                            </a:ext>
                          </a:extLst>
                        </p:cNvPr>
                        <p:cNvGrpSpPr/>
                        <p:nvPr/>
                      </p:nvGrpSpPr>
                      <p:grpSpPr>
                        <a:xfrm>
                          <a:off x="9391399" y="3973766"/>
                          <a:ext cx="291307" cy="287260"/>
                          <a:chOff x="9370577" y="2783660"/>
                          <a:chExt cx="291307" cy="287260"/>
                        </a:xfrm>
                        <a:effectLst>
                          <a:outerShdw blurRad="50800" dist="38100" dir="2700000" algn="tl" rotWithShape="0">
                            <a:prstClr val="black">
                              <a:alpha val="40000"/>
                            </a:prstClr>
                          </a:outerShdw>
                        </a:effectLst>
                      </p:grpSpPr>
                      <p:sp>
                        <p:nvSpPr>
                          <p:cNvPr id="100" name="Oval 99">
                            <a:extLst>
                              <a:ext uri="{FF2B5EF4-FFF2-40B4-BE49-F238E27FC236}">
                                <a16:creationId xmlns:a16="http://schemas.microsoft.com/office/drawing/2014/main" id="{758AC506-FF84-42EA-746A-FE73C83EFD31}"/>
                              </a:ext>
                            </a:extLst>
                          </p:cNvPr>
                          <p:cNvSpPr/>
                          <p:nvPr/>
                        </p:nvSpPr>
                        <p:spPr>
                          <a:xfrm>
                            <a:off x="9370577" y="2783660"/>
                            <a:ext cx="291307" cy="287260"/>
                          </a:xfrm>
                          <a:prstGeom prst="ellipse">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CBE384DC-64D1-3A27-613D-EEF4E4731EE9}"/>
                              </a:ext>
                            </a:extLst>
                          </p:cNvPr>
                          <p:cNvSpPr/>
                          <p:nvPr/>
                        </p:nvSpPr>
                        <p:spPr>
                          <a:xfrm>
                            <a:off x="9404822" y="2813047"/>
                            <a:ext cx="227643" cy="22448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103">
                        <a:extLst>
                          <a:ext uri="{FF2B5EF4-FFF2-40B4-BE49-F238E27FC236}">
                            <a16:creationId xmlns:a16="http://schemas.microsoft.com/office/drawing/2014/main" id="{3892640D-6927-A829-5167-A743853E2EA5}"/>
                          </a:ext>
                        </a:extLst>
                      </p:cNvPr>
                      <p:cNvGrpSpPr/>
                      <p:nvPr/>
                    </p:nvGrpSpPr>
                    <p:grpSpPr>
                      <a:xfrm>
                        <a:off x="8289546" y="3233199"/>
                        <a:ext cx="502687" cy="609212"/>
                        <a:chOff x="8234053" y="3251702"/>
                        <a:chExt cx="406472" cy="609212"/>
                      </a:xfrm>
                      <a:solidFill>
                        <a:schemeClr val="accent2">
                          <a:lumMod val="40000"/>
                          <a:lumOff val="60000"/>
                          <a:alpha val="79000"/>
                        </a:schemeClr>
                      </a:solidFill>
                      <a:effectLst>
                        <a:outerShdw blurRad="50800" dist="38100" dir="5400000" algn="t" rotWithShape="0">
                          <a:prstClr val="black">
                            <a:alpha val="40000"/>
                          </a:prstClr>
                        </a:outerShdw>
                      </a:effectLst>
                    </p:grpSpPr>
                    <p:sp>
                      <p:nvSpPr>
                        <p:cNvPr id="102" name="Isosceles Triangle 101">
                          <a:extLst>
                            <a:ext uri="{FF2B5EF4-FFF2-40B4-BE49-F238E27FC236}">
                              <a16:creationId xmlns:a16="http://schemas.microsoft.com/office/drawing/2014/main" id="{A0AAF38D-36C5-D7D9-8493-5BC7D1D71B68}"/>
                            </a:ext>
                          </a:extLst>
                        </p:cNvPr>
                        <p:cNvSpPr/>
                        <p:nvPr/>
                      </p:nvSpPr>
                      <p:spPr>
                        <a:xfrm rot="5400000">
                          <a:off x="8195692" y="3416081"/>
                          <a:ext cx="609212" cy="280454"/>
                        </a:xfrm>
                        <a:prstGeom prst="triangle">
                          <a:avLst/>
                        </a:prstGeom>
                        <a:grpFill/>
                        <a:ln>
                          <a:noFill/>
                        </a:ln>
                        <a:effectLst>
                          <a:outerShdw blurRad="50800" dist="50800" dir="5400000" algn="ctr" rotWithShape="0">
                            <a:srgbClr val="000000">
                              <a:alpha val="87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A990BE83-FEDC-1DD5-85FA-5C0788AF8423}"/>
                            </a:ext>
                          </a:extLst>
                        </p:cNvPr>
                        <p:cNvSpPr/>
                        <p:nvPr/>
                      </p:nvSpPr>
                      <p:spPr>
                        <a:xfrm>
                          <a:off x="8234053" y="3374053"/>
                          <a:ext cx="133094" cy="3861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1" name="Group 140">
                      <a:extLst>
                        <a:ext uri="{FF2B5EF4-FFF2-40B4-BE49-F238E27FC236}">
                          <a16:creationId xmlns:a16="http://schemas.microsoft.com/office/drawing/2014/main" id="{19BB0754-D19B-FD5F-014D-1A7F4E0AC253}"/>
                        </a:ext>
                      </a:extLst>
                    </p:cNvPr>
                    <p:cNvGrpSpPr/>
                    <p:nvPr/>
                  </p:nvGrpSpPr>
                  <p:grpSpPr>
                    <a:xfrm>
                      <a:off x="9246424" y="2462569"/>
                      <a:ext cx="2191451" cy="2163783"/>
                      <a:chOff x="9246424" y="2462569"/>
                      <a:chExt cx="2191451" cy="2163783"/>
                    </a:xfrm>
                  </p:grpSpPr>
                  <p:pic>
                    <p:nvPicPr>
                      <p:cNvPr id="122" name="Graphic 121" descr="Circular flowchart with solid fill">
                        <a:extLst>
                          <a:ext uri="{FF2B5EF4-FFF2-40B4-BE49-F238E27FC236}">
                            <a16:creationId xmlns:a16="http://schemas.microsoft.com/office/drawing/2014/main" id="{4AC5981B-9F65-A0C4-C18C-7562FE27BA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17336" y="3778085"/>
                        <a:ext cx="259433" cy="259433"/>
                      </a:xfrm>
                      <a:prstGeom prst="rect">
                        <a:avLst/>
                      </a:prstGeom>
                    </p:spPr>
                  </p:pic>
                  <p:grpSp>
                    <p:nvGrpSpPr>
                      <p:cNvPr id="139" name="Group 138">
                        <a:extLst>
                          <a:ext uri="{FF2B5EF4-FFF2-40B4-BE49-F238E27FC236}">
                            <a16:creationId xmlns:a16="http://schemas.microsoft.com/office/drawing/2014/main" id="{FED4F964-8AE8-7E6D-21F7-14B8E4A92925}"/>
                          </a:ext>
                        </a:extLst>
                      </p:cNvPr>
                      <p:cNvGrpSpPr/>
                      <p:nvPr/>
                    </p:nvGrpSpPr>
                    <p:grpSpPr>
                      <a:xfrm>
                        <a:off x="9246424" y="2462569"/>
                        <a:ext cx="2191451" cy="2163783"/>
                        <a:chOff x="9246424" y="2462569"/>
                        <a:chExt cx="2191451" cy="2163783"/>
                      </a:xfrm>
                    </p:grpSpPr>
                    <p:sp>
                      <p:nvSpPr>
                        <p:cNvPr id="112" name="TextBox 111">
                          <a:extLst>
                            <a:ext uri="{FF2B5EF4-FFF2-40B4-BE49-F238E27FC236}">
                              <a16:creationId xmlns:a16="http://schemas.microsoft.com/office/drawing/2014/main" id="{BAF39E94-7106-ECC3-B8D0-20654576163E}"/>
                            </a:ext>
                          </a:extLst>
                        </p:cNvPr>
                        <p:cNvSpPr txBox="1"/>
                        <p:nvPr/>
                      </p:nvSpPr>
                      <p:spPr>
                        <a:xfrm>
                          <a:off x="9246424" y="2462569"/>
                          <a:ext cx="968957" cy="369332"/>
                        </a:xfrm>
                        <a:prstGeom prst="rect">
                          <a:avLst/>
                        </a:prstGeom>
                        <a:noFill/>
                      </p:spPr>
                      <p:txBody>
                        <a:bodyPr wrap="square" rtlCol="0">
                          <a:spAutoFit/>
                        </a:bodyPr>
                        <a:lstStyle/>
                        <a:p>
                          <a:r>
                            <a:rPr lang="en-US" sz="900" b="1" dirty="0">
                              <a:latin typeface="Aptos" panose="020B0004020202020204" pitchFamily="34" charset="0"/>
                            </a:rPr>
                            <a:t>Event &amp; entity detection</a:t>
                          </a:r>
                        </a:p>
                      </p:txBody>
                    </p:sp>
                    <p:sp>
                      <p:nvSpPr>
                        <p:cNvPr id="113" name="TextBox 112">
                          <a:extLst>
                            <a:ext uri="{FF2B5EF4-FFF2-40B4-BE49-F238E27FC236}">
                              <a16:creationId xmlns:a16="http://schemas.microsoft.com/office/drawing/2014/main" id="{07FD7F00-3843-45B2-B37C-1E6789316C44}"/>
                            </a:ext>
                          </a:extLst>
                        </p:cNvPr>
                        <p:cNvSpPr txBox="1"/>
                        <p:nvPr/>
                      </p:nvSpPr>
                      <p:spPr>
                        <a:xfrm>
                          <a:off x="9957887" y="2896696"/>
                          <a:ext cx="968957" cy="369332"/>
                        </a:xfrm>
                        <a:prstGeom prst="rect">
                          <a:avLst/>
                        </a:prstGeom>
                        <a:noFill/>
                      </p:spPr>
                      <p:txBody>
                        <a:bodyPr wrap="square" rtlCol="0">
                          <a:spAutoFit/>
                        </a:bodyPr>
                        <a:lstStyle/>
                        <a:p>
                          <a:r>
                            <a:rPr lang="en-US" sz="900" b="1" dirty="0">
                              <a:latin typeface="Aptos" panose="020B0004020202020204" pitchFamily="34" charset="0"/>
                            </a:rPr>
                            <a:t>Argument       </a:t>
                          </a:r>
                        </a:p>
                        <a:p>
                          <a:r>
                            <a:rPr lang="en-US" sz="900" b="1" dirty="0">
                              <a:latin typeface="Aptos" panose="020B0004020202020204" pitchFamily="34" charset="0"/>
                            </a:rPr>
                            <a:t>    structure</a:t>
                          </a:r>
                        </a:p>
                      </p:txBody>
                    </p:sp>
                    <p:sp>
                      <p:nvSpPr>
                        <p:cNvPr id="114" name="TextBox 113">
                          <a:extLst>
                            <a:ext uri="{FF2B5EF4-FFF2-40B4-BE49-F238E27FC236}">
                              <a16:creationId xmlns:a16="http://schemas.microsoft.com/office/drawing/2014/main" id="{36ACF813-C0CC-8C4E-9EC6-5D29F924E812}"/>
                            </a:ext>
                          </a:extLst>
                        </p:cNvPr>
                        <p:cNvSpPr txBox="1"/>
                        <p:nvPr/>
                      </p:nvSpPr>
                      <p:spPr>
                        <a:xfrm>
                          <a:off x="10109628" y="3408407"/>
                          <a:ext cx="1328247" cy="369332"/>
                        </a:xfrm>
                        <a:prstGeom prst="rect">
                          <a:avLst/>
                        </a:prstGeom>
                        <a:noFill/>
                      </p:spPr>
                      <p:txBody>
                        <a:bodyPr wrap="square" rtlCol="0">
                          <a:spAutoFit/>
                        </a:bodyPr>
                        <a:lstStyle/>
                        <a:p>
                          <a:r>
                            <a:rPr lang="en-US" sz="900" b="1" dirty="0">
                              <a:latin typeface="Aptos" panose="020B0004020202020204" pitchFamily="34" charset="0"/>
                            </a:rPr>
                            <a:t>Temporal inference &amp; timeline generation</a:t>
                          </a:r>
                        </a:p>
                      </p:txBody>
                    </p:sp>
                    <p:sp>
                      <p:nvSpPr>
                        <p:cNvPr id="115" name="TextBox 114">
                          <a:extLst>
                            <a:ext uri="{FF2B5EF4-FFF2-40B4-BE49-F238E27FC236}">
                              <a16:creationId xmlns:a16="http://schemas.microsoft.com/office/drawing/2014/main" id="{74896517-6103-C4E4-1E92-2FE8EE45C1B6}"/>
                            </a:ext>
                          </a:extLst>
                        </p:cNvPr>
                        <p:cNvSpPr txBox="1"/>
                        <p:nvPr/>
                      </p:nvSpPr>
                      <p:spPr>
                        <a:xfrm>
                          <a:off x="9985026" y="3819242"/>
                          <a:ext cx="1204316" cy="369332"/>
                        </a:xfrm>
                        <a:prstGeom prst="rect">
                          <a:avLst/>
                        </a:prstGeom>
                        <a:noFill/>
                      </p:spPr>
                      <p:txBody>
                        <a:bodyPr wrap="square" rtlCol="0">
                          <a:spAutoFit/>
                        </a:bodyPr>
                        <a:lstStyle/>
                        <a:p>
                          <a:r>
                            <a:rPr lang="en-US" sz="900" b="1" dirty="0">
                              <a:latin typeface="Aptos" panose="020B0004020202020204" pitchFamily="34" charset="0"/>
                            </a:rPr>
                            <a:t>   Event &amp; entity</a:t>
                          </a:r>
                          <a:br>
                            <a:rPr lang="en-US" sz="900" b="1" dirty="0">
                              <a:latin typeface="Aptos" panose="020B0004020202020204" pitchFamily="34" charset="0"/>
                            </a:rPr>
                          </a:br>
                          <a:r>
                            <a:rPr lang="en-US" sz="900" b="1" dirty="0">
                              <a:latin typeface="Aptos" panose="020B0004020202020204" pitchFamily="34" charset="0"/>
                            </a:rPr>
                            <a:t>relations</a:t>
                          </a:r>
                        </a:p>
                      </p:txBody>
                    </p:sp>
                    <p:sp>
                      <p:nvSpPr>
                        <p:cNvPr id="116" name="TextBox 115">
                          <a:extLst>
                            <a:ext uri="{FF2B5EF4-FFF2-40B4-BE49-F238E27FC236}">
                              <a16:creationId xmlns:a16="http://schemas.microsoft.com/office/drawing/2014/main" id="{26DD6669-3C2D-A59A-FC6A-291D40D8D1A5}"/>
                            </a:ext>
                          </a:extLst>
                        </p:cNvPr>
                        <p:cNvSpPr txBox="1"/>
                        <p:nvPr/>
                      </p:nvSpPr>
                      <p:spPr>
                        <a:xfrm>
                          <a:off x="9366932" y="4257020"/>
                          <a:ext cx="1204316" cy="369332"/>
                        </a:xfrm>
                        <a:prstGeom prst="rect">
                          <a:avLst/>
                        </a:prstGeom>
                        <a:noFill/>
                      </p:spPr>
                      <p:txBody>
                        <a:bodyPr wrap="square" rtlCol="0">
                          <a:spAutoFit/>
                        </a:bodyPr>
                        <a:lstStyle/>
                        <a:p>
                          <a:r>
                            <a:rPr lang="en-US" sz="900" b="1" dirty="0">
                              <a:latin typeface="Aptos" panose="020B0004020202020204" pitchFamily="34" charset="0"/>
                            </a:rPr>
                            <a:t>Summarization &amp;</a:t>
                          </a:r>
                          <a:br>
                            <a:rPr lang="en-US" sz="900" b="1" dirty="0">
                              <a:latin typeface="Aptos" panose="020B0004020202020204" pitchFamily="34" charset="0"/>
                            </a:rPr>
                          </a:br>
                          <a:r>
                            <a:rPr lang="en-US" sz="900" b="1" dirty="0">
                              <a:latin typeface="Aptos" panose="020B0004020202020204" pitchFamily="34" charset="0"/>
                            </a:rPr>
                            <a:t>translation</a:t>
                          </a:r>
                        </a:p>
                      </p:txBody>
                    </p:sp>
                    <p:grpSp>
                      <p:nvGrpSpPr>
                        <p:cNvPr id="138" name="Group 137">
                          <a:extLst>
                            <a:ext uri="{FF2B5EF4-FFF2-40B4-BE49-F238E27FC236}">
                              <a16:creationId xmlns:a16="http://schemas.microsoft.com/office/drawing/2014/main" id="{B12DF064-6033-CE41-8625-D73D471058F5}"/>
                            </a:ext>
                          </a:extLst>
                        </p:cNvPr>
                        <p:cNvGrpSpPr/>
                        <p:nvPr/>
                      </p:nvGrpSpPr>
                      <p:grpSpPr>
                        <a:xfrm>
                          <a:off x="9470873" y="2808997"/>
                          <a:ext cx="656897" cy="1415255"/>
                          <a:chOff x="9470873" y="2808997"/>
                          <a:chExt cx="656897" cy="1415255"/>
                        </a:xfrm>
                      </p:grpSpPr>
                      <p:pic>
                        <p:nvPicPr>
                          <p:cNvPr id="120" name="Graphic 119" descr="Hourglass Full with solid fill">
                            <a:extLst>
                              <a:ext uri="{FF2B5EF4-FFF2-40B4-BE49-F238E27FC236}">
                                <a16:creationId xmlns:a16="http://schemas.microsoft.com/office/drawing/2014/main" id="{E6E307CB-F742-4790-760E-764391E67F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35357" y="3462292"/>
                            <a:ext cx="192413" cy="192413"/>
                          </a:xfrm>
                          <a:prstGeom prst="rect">
                            <a:avLst/>
                          </a:prstGeom>
                        </p:spPr>
                      </p:pic>
                      <p:pic>
                        <p:nvPicPr>
                          <p:cNvPr id="133" name="Graphic 132" descr="Bullseye with solid fill">
                            <a:extLst>
                              <a:ext uri="{FF2B5EF4-FFF2-40B4-BE49-F238E27FC236}">
                                <a16:creationId xmlns:a16="http://schemas.microsoft.com/office/drawing/2014/main" id="{19959D59-714A-F93E-E040-D0B9C16A9B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70873" y="2808997"/>
                            <a:ext cx="227643" cy="227643"/>
                          </a:xfrm>
                          <a:prstGeom prst="rect">
                            <a:avLst/>
                          </a:prstGeom>
                        </p:spPr>
                      </p:pic>
                      <p:pic>
                        <p:nvPicPr>
                          <p:cNvPr id="135" name="Graphic 134" descr="Gears with solid fill">
                            <a:extLst>
                              <a:ext uri="{FF2B5EF4-FFF2-40B4-BE49-F238E27FC236}">
                                <a16:creationId xmlns:a16="http://schemas.microsoft.com/office/drawing/2014/main" id="{EDD6013D-8D2E-2AD5-FA14-A2295CD8EA4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7224" y="3065787"/>
                            <a:ext cx="231016" cy="231016"/>
                          </a:xfrm>
                          <a:prstGeom prst="rect">
                            <a:avLst/>
                          </a:prstGeom>
                        </p:spPr>
                      </p:pic>
                      <p:pic>
                        <p:nvPicPr>
                          <p:cNvPr id="137" name="Graphic 136" descr="Good Idea with solid fill">
                            <a:extLst>
                              <a:ext uri="{FF2B5EF4-FFF2-40B4-BE49-F238E27FC236}">
                                <a16:creationId xmlns:a16="http://schemas.microsoft.com/office/drawing/2014/main" id="{D1E5BCF7-92B7-B0AB-6740-BC6DB11F3C7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524342" y="4022031"/>
                            <a:ext cx="202221" cy="202221"/>
                          </a:xfrm>
                          <a:prstGeom prst="rect">
                            <a:avLst/>
                          </a:prstGeom>
                        </p:spPr>
                      </p:pic>
                    </p:grpSp>
                  </p:grpSp>
                </p:grpSp>
              </p:grpSp>
            </p:grpSp>
          </p:grpSp>
          <p:sp>
            <p:nvSpPr>
              <p:cNvPr id="150" name="Rectangle: Rounded Corners 149">
                <a:extLst>
                  <a:ext uri="{FF2B5EF4-FFF2-40B4-BE49-F238E27FC236}">
                    <a16:creationId xmlns:a16="http://schemas.microsoft.com/office/drawing/2014/main" id="{1549E8B3-A762-6EBB-5867-19D134002504}"/>
                  </a:ext>
                </a:extLst>
              </p:cNvPr>
              <p:cNvSpPr/>
              <p:nvPr/>
            </p:nvSpPr>
            <p:spPr>
              <a:xfrm>
                <a:off x="7700812" y="5118851"/>
                <a:ext cx="1017729" cy="3693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a:latin typeface="Aptos" panose="020B0004020202020204" pitchFamily="34" charset="0"/>
                  </a:rPr>
                  <a:t>Annotated Test Files</a:t>
                </a:r>
              </a:p>
            </p:txBody>
          </p:sp>
        </p:grpSp>
        <p:pic>
          <p:nvPicPr>
            <p:cNvPr id="153" name="Picture 152">
              <a:extLst>
                <a:ext uri="{FF2B5EF4-FFF2-40B4-BE49-F238E27FC236}">
                  <a16:creationId xmlns:a16="http://schemas.microsoft.com/office/drawing/2014/main" id="{727028DC-9DDD-5689-E740-D96E203EEBD0}"/>
                </a:ext>
              </a:extLst>
            </p:cNvPr>
            <p:cNvPicPr>
              <a:picLocks noChangeAspect="1"/>
            </p:cNvPicPr>
            <p:nvPr/>
          </p:nvPicPr>
          <p:blipFill>
            <a:blip r:embed="rId15"/>
            <a:stretch>
              <a:fillRect/>
            </a:stretch>
          </p:blipFill>
          <p:spPr>
            <a:xfrm>
              <a:off x="4290945" y="2218854"/>
              <a:ext cx="462348" cy="462348"/>
            </a:xfrm>
            <a:prstGeom prst="rect">
              <a:avLst/>
            </a:prstGeom>
          </p:spPr>
        </p:pic>
      </p:grpSp>
      <p:grpSp>
        <p:nvGrpSpPr>
          <p:cNvPr id="6" name="Group 5">
            <a:extLst>
              <a:ext uri="{FF2B5EF4-FFF2-40B4-BE49-F238E27FC236}">
                <a16:creationId xmlns:a16="http://schemas.microsoft.com/office/drawing/2014/main" id="{D7C7A3CB-4C96-9186-71F2-B6A11664C1DA}"/>
              </a:ext>
            </a:extLst>
          </p:cNvPr>
          <p:cNvGrpSpPr/>
          <p:nvPr/>
        </p:nvGrpSpPr>
        <p:grpSpPr>
          <a:xfrm>
            <a:off x="3361452" y="1785258"/>
            <a:ext cx="2303493" cy="284226"/>
            <a:chOff x="3410694" y="1616641"/>
            <a:chExt cx="2303493" cy="284226"/>
          </a:xfrm>
        </p:grpSpPr>
        <p:sp>
          <p:nvSpPr>
            <p:cNvPr id="2" name="TextBox 1">
              <a:extLst>
                <a:ext uri="{FF2B5EF4-FFF2-40B4-BE49-F238E27FC236}">
                  <a16:creationId xmlns:a16="http://schemas.microsoft.com/office/drawing/2014/main" id="{B0C6E5E3-1A7B-FBA2-3725-331B5B448E48}"/>
                </a:ext>
              </a:extLst>
            </p:cNvPr>
            <p:cNvSpPr txBox="1"/>
            <p:nvPr/>
          </p:nvSpPr>
          <p:spPr>
            <a:xfrm>
              <a:off x="3410694" y="1623868"/>
              <a:ext cx="790601" cy="276999"/>
            </a:xfrm>
            <a:prstGeom prst="rect">
              <a:avLst/>
            </a:prstGeom>
            <a:noFill/>
          </p:spPr>
          <p:txBody>
            <a:bodyPr wrap="none" rtlCol="0">
              <a:spAutoFit/>
            </a:bodyPr>
            <a:lstStyle/>
            <a:p>
              <a:r>
                <a:rPr lang="en-US" sz="1200" b="1" dirty="0">
                  <a:solidFill>
                    <a:schemeClr val="accent3">
                      <a:lumMod val="25000"/>
                    </a:schemeClr>
                  </a:solidFill>
                </a:rPr>
                <a:t>ChatGPT</a:t>
              </a:r>
            </a:p>
          </p:txBody>
        </p:sp>
        <p:sp>
          <p:nvSpPr>
            <p:cNvPr id="3" name="TextBox 2">
              <a:extLst>
                <a:ext uri="{FF2B5EF4-FFF2-40B4-BE49-F238E27FC236}">
                  <a16:creationId xmlns:a16="http://schemas.microsoft.com/office/drawing/2014/main" id="{C6ACDA94-F089-D48C-DAC5-2A6C0A9FDDA7}"/>
                </a:ext>
              </a:extLst>
            </p:cNvPr>
            <p:cNvSpPr txBox="1"/>
            <p:nvPr/>
          </p:nvSpPr>
          <p:spPr>
            <a:xfrm>
              <a:off x="4201295" y="1616641"/>
              <a:ext cx="654346" cy="276999"/>
            </a:xfrm>
            <a:prstGeom prst="rect">
              <a:avLst/>
            </a:prstGeom>
            <a:noFill/>
          </p:spPr>
          <p:txBody>
            <a:bodyPr wrap="none" rtlCol="0">
              <a:spAutoFit/>
            </a:bodyPr>
            <a:lstStyle/>
            <a:p>
              <a:r>
                <a:rPr lang="en-US" sz="1200" b="1" dirty="0" err="1">
                  <a:solidFill>
                    <a:schemeClr val="accent3">
                      <a:lumMod val="25000"/>
                    </a:schemeClr>
                  </a:solidFill>
                </a:rPr>
                <a:t>LLaMa</a:t>
              </a:r>
              <a:endParaRPr lang="en-US" sz="1200" b="1" dirty="0">
                <a:solidFill>
                  <a:schemeClr val="accent3">
                    <a:lumMod val="25000"/>
                  </a:schemeClr>
                </a:solidFill>
              </a:endParaRPr>
            </a:p>
          </p:txBody>
        </p:sp>
        <p:sp>
          <p:nvSpPr>
            <p:cNvPr id="4" name="TextBox 3">
              <a:extLst>
                <a:ext uri="{FF2B5EF4-FFF2-40B4-BE49-F238E27FC236}">
                  <a16:creationId xmlns:a16="http://schemas.microsoft.com/office/drawing/2014/main" id="{4957FC5A-2C05-0E09-72B1-CD8A08E778E5}"/>
                </a:ext>
              </a:extLst>
            </p:cNvPr>
            <p:cNvSpPr txBox="1"/>
            <p:nvPr/>
          </p:nvSpPr>
          <p:spPr>
            <a:xfrm>
              <a:off x="4840230" y="1620546"/>
              <a:ext cx="873957" cy="276999"/>
            </a:xfrm>
            <a:prstGeom prst="rect">
              <a:avLst/>
            </a:prstGeom>
            <a:noFill/>
          </p:spPr>
          <p:txBody>
            <a:bodyPr wrap="none" rtlCol="0">
              <a:spAutoFit/>
            </a:bodyPr>
            <a:lstStyle/>
            <a:p>
              <a:r>
                <a:rPr lang="en-US" sz="1200" b="1" dirty="0" err="1"/>
                <a:t>Deepseek</a:t>
              </a:r>
              <a:endParaRPr lang="en-US" sz="1200" b="1" dirty="0"/>
            </a:p>
          </p:txBody>
        </p:sp>
      </p:grpSp>
    </p:spTree>
    <p:extLst>
      <p:ext uri="{BB962C8B-B14F-4D97-AF65-F5344CB8AC3E}">
        <p14:creationId xmlns:p14="http://schemas.microsoft.com/office/powerpoint/2010/main" val="320546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E1D6CB-49D1-715E-D55A-37F98F0BAF1F}"/>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7</a:t>
            </a:fld>
            <a:endParaRPr lang="en-US"/>
          </a:p>
        </p:txBody>
      </p:sp>
      <p:grpSp>
        <p:nvGrpSpPr>
          <p:cNvPr id="73" name="Group 72">
            <a:extLst>
              <a:ext uri="{FF2B5EF4-FFF2-40B4-BE49-F238E27FC236}">
                <a16:creationId xmlns:a16="http://schemas.microsoft.com/office/drawing/2014/main" id="{A03CD00F-33A1-95CE-BFE8-71A7B0C814E9}"/>
              </a:ext>
            </a:extLst>
          </p:cNvPr>
          <p:cNvGrpSpPr/>
          <p:nvPr/>
        </p:nvGrpSpPr>
        <p:grpSpPr>
          <a:xfrm>
            <a:off x="1061347" y="722039"/>
            <a:ext cx="10158261" cy="5818977"/>
            <a:chOff x="1061347" y="722039"/>
            <a:chExt cx="10158261" cy="5818977"/>
          </a:xfrm>
        </p:grpSpPr>
        <p:grpSp>
          <p:nvGrpSpPr>
            <p:cNvPr id="64" name="Group 63">
              <a:extLst>
                <a:ext uri="{FF2B5EF4-FFF2-40B4-BE49-F238E27FC236}">
                  <a16:creationId xmlns:a16="http://schemas.microsoft.com/office/drawing/2014/main" id="{FD036C3B-C938-95D5-6E6E-50BF00C650DF}"/>
                </a:ext>
              </a:extLst>
            </p:cNvPr>
            <p:cNvGrpSpPr/>
            <p:nvPr/>
          </p:nvGrpSpPr>
          <p:grpSpPr>
            <a:xfrm>
              <a:off x="6186751" y="823034"/>
              <a:ext cx="5032857" cy="4207858"/>
              <a:chOff x="6186751" y="329684"/>
              <a:chExt cx="5032857" cy="4207858"/>
            </a:xfrm>
          </p:grpSpPr>
          <p:grpSp>
            <p:nvGrpSpPr>
              <p:cNvPr id="16" name="Group 15">
                <a:extLst>
                  <a:ext uri="{FF2B5EF4-FFF2-40B4-BE49-F238E27FC236}">
                    <a16:creationId xmlns:a16="http://schemas.microsoft.com/office/drawing/2014/main" id="{E218D589-95D2-A90B-44D9-E92A40CDE50F}"/>
                  </a:ext>
                </a:extLst>
              </p:cNvPr>
              <p:cNvGrpSpPr/>
              <p:nvPr/>
            </p:nvGrpSpPr>
            <p:grpSpPr>
              <a:xfrm>
                <a:off x="6186751" y="329684"/>
                <a:ext cx="5032857" cy="4207858"/>
                <a:chOff x="4293214" y="396510"/>
                <a:chExt cx="5032857" cy="4207858"/>
              </a:xfrm>
            </p:grpSpPr>
            <p:sp>
              <p:nvSpPr>
                <p:cNvPr id="15" name="Rectangle 14">
                  <a:extLst>
                    <a:ext uri="{FF2B5EF4-FFF2-40B4-BE49-F238E27FC236}">
                      <a16:creationId xmlns:a16="http://schemas.microsoft.com/office/drawing/2014/main" id="{7528135C-0B7E-1F16-0F1D-41E2CEB3D724}"/>
                    </a:ext>
                  </a:extLst>
                </p:cNvPr>
                <p:cNvSpPr/>
                <p:nvPr/>
              </p:nvSpPr>
              <p:spPr>
                <a:xfrm>
                  <a:off x="4353904" y="396510"/>
                  <a:ext cx="4972167" cy="420785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E93CC79-7F2B-44BA-2F4B-A4C781281741}"/>
                    </a:ext>
                  </a:extLst>
                </p:cNvPr>
                <p:cNvSpPr txBox="1"/>
                <p:nvPr/>
              </p:nvSpPr>
              <p:spPr>
                <a:xfrm>
                  <a:off x="4293214" y="889844"/>
                  <a:ext cx="4850786" cy="3539430"/>
                </a:xfrm>
                <a:prstGeom prst="rect">
                  <a:avLst/>
                </a:prstGeom>
                <a:noFill/>
                <a:ln>
                  <a:noFill/>
                </a:ln>
              </p:spPr>
              <p:txBody>
                <a:bodyPr wrap="square">
                  <a:spAutoFit/>
                </a:bodyPr>
                <a:lstStyle/>
                <a:p>
                  <a:pPr algn="r" rtl="1">
                    <a:buNone/>
                  </a:pPr>
                  <a:r>
                    <a:rPr lang="fa-IR" sz="1400" dirty="0">
                      <a:effectLst/>
                    </a:rPr>
                    <a:t>منش</a:t>
                  </a:r>
                  <a:r>
                    <a:rPr lang="fa-IR" sz="1400" b="0" i="0" dirty="0">
                      <a:solidFill>
                        <a:srgbClr val="000000"/>
                      </a:solidFill>
                      <a:effectLst/>
                      <a:latin typeface="Times New Roman" panose="02020603050405020304" pitchFamily="18" charset="0"/>
                    </a:rPr>
                    <a:t>۲۷ اردیبهشت ۱۴۰۴ - ۱۷ مه ۲۰۲۵</a:t>
                  </a:r>
                </a:p>
                <a:p>
                  <a:pPr algn="r" rtl="1">
                    <a:buNone/>
                  </a:pPr>
                  <a:r>
                    <a:rPr lang="fa-IR" sz="1400" b="0" i="0" dirty="0">
                      <a:solidFill>
                        <a:srgbClr val="141414"/>
                      </a:solidFill>
                      <a:effectLst/>
                      <a:latin typeface="BBC Reith Qalam"/>
                    </a:rPr>
                    <a:t>‌</a:t>
                  </a:r>
                  <a:r>
                    <a:rPr lang="fa-IR" sz="1400" b="1" i="0" dirty="0">
                      <a:solidFill>
                        <a:srgbClr val="141414"/>
                      </a:solidFill>
                      <a:effectLst/>
                      <a:latin typeface="BBC Reith Qalam"/>
                    </a:rPr>
                    <a:t>سه مرد ایرانی که به ظن دست داشتن در اقدامات جاسوسی در بریتانیا در دادگاهی در لندن حضور یافتند، متهم شده‌اند که روزنامه‌نگاران شبکه ایران اینترنشنال را هدف قرار داده‌اند.</a:t>
                  </a:r>
                  <a:endParaRPr lang="fa-IR" sz="1400" b="0" i="0" dirty="0">
                    <a:solidFill>
                      <a:srgbClr val="141414"/>
                    </a:solidFill>
                    <a:effectLst/>
                    <a:latin typeface="BBC Reith Qalam"/>
                  </a:endParaRPr>
                </a:p>
                <a:p>
                  <a:pPr algn="r" rtl="1">
                    <a:buNone/>
                  </a:pPr>
                  <a:r>
                    <a:rPr lang="fa-IR" sz="1400" b="0" i="0" dirty="0">
                      <a:solidFill>
                        <a:srgbClr val="141414"/>
                      </a:solidFill>
                      <a:effectLst/>
                      <a:latin typeface="BBC Reith Qalam"/>
                    </a:rPr>
                    <a:t>به گفته مقام‌های قضایی بریتانیا، اقدام این افراد معادل ارتکاب «خشونت جدی» است.</a:t>
                  </a:r>
                </a:p>
                <a:p>
                  <a:pPr algn="r" rtl="1">
                    <a:buNone/>
                  </a:pPr>
                  <a:r>
                    <a:rPr lang="fa-IR" sz="1400" b="0" i="0" dirty="0">
                      <a:solidFill>
                        <a:srgbClr val="141414"/>
                      </a:solidFill>
                      <a:effectLst/>
                      <a:latin typeface="BBC Reith Qalam"/>
                    </a:rPr>
                    <a:t>مصطفی سپهوند ۳۹ ساله، فرهاد جوادی‌منش ۴۴ ساله و شاپور قلعه‌علی خانی نوری ۵۵ ساله امروز ۲۷ اردیبهشت، ۱۷ مه، در دادگاه وست‌مینیستر لندن حضور یافتند.</a:t>
                  </a:r>
                </a:p>
                <a:p>
                  <a:pPr algn="r" rtl="1">
                    <a:buNone/>
                  </a:pPr>
                  <a:r>
                    <a:rPr lang="fa-IR" sz="1400" b="0" i="0" dirty="0">
                      <a:solidFill>
                        <a:srgbClr val="141414"/>
                      </a:solidFill>
                      <a:effectLst/>
                      <a:latin typeface="BBC Reith Qalam"/>
                    </a:rPr>
                    <a:t>هر سه متهم بعد از درخواست پناهندگی، موفق به دریافت اجازه اقامت موقت در بریتانیا شده‌اند. آنها بین سال‌های ۲۰۱۶ تا ۲۰۲۲ میلادی با استفاده از قایق‌های کوچک و مخفی شدن در کامیون خودشان را به بریتانیا رسانده‌اند. آقای سپهوند در سال ۲۰۱۶ در حالی که در یک کامیون پنهان شده بود، وارد بریتانیا شده است.</a:t>
                  </a:r>
                </a:p>
                <a:p>
                  <a:pPr algn="r" rtl="1"/>
                  <a:r>
                    <a:rPr lang="fa-IR" sz="1400" b="0" i="0" dirty="0">
                      <a:solidFill>
                        <a:srgbClr val="141414"/>
                      </a:solidFill>
                      <a:effectLst/>
                      <a:latin typeface="BBC Reith Qalam"/>
                    </a:rPr>
                    <a:t>پلیس بریتانیا ساعات اولیه صبح امروز اعلام کرده بود این سه نفر که شنبه دو هفته پیش بازداشت شده بودند به ظن ارتکاب رفتاری که احتمالاً به یک «سازمان اطلاعاتی ایران» کمک می‌کند، متهم شده‌اند.</a:t>
                  </a:r>
                </a:p>
              </p:txBody>
            </p:sp>
          </p:grpSp>
          <p:pic>
            <p:nvPicPr>
              <p:cNvPr id="14" name="Picture 13">
                <a:extLst>
                  <a:ext uri="{FF2B5EF4-FFF2-40B4-BE49-F238E27FC236}">
                    <a16:creationId xmlns:a16="http://schemas.microsoft.com/office/drawing/2014/main" id="{EDC4C45D-924F-CA4B-F422-EB8EA9FB91BD}"/>
                  </a:ext>
                </a:extLst>
              </p:cNvPr>
              <p:cNvPicPr>
                <a:picLocks noChangeAspect="1"/>
              </p:cNvPicPr>
              <p:nvPr/>
            </p:nvPicPr>
            <p:blipFill>
              <a:blip r:embed="rId3"/>
              <a:stretch>
                <a:fillRect/>
              </a:stretch>
            </p:blipFill>
            <p:spPr>
              <a:xfrm>
                <a:off x="10312484" y="446737"/>
                <a:ext cx="665440" cy="373433"/>
              </a:xfrm>
              <a:prstGeom prst="rect">
                <a:avLst/>
              </a:prstGeom>
            </p:spPr>
          </p:pic>
        </p:grpSp>
        <p:grpSp>
          <p:nvGrpSpPr>
            <p:cNvPr id="25" name="Group 24">
              <a:extLst>
                <a:ext uri="{FF2B5EF4-FFF2-40B4-BE49-F238E27FC236}">
                  <a16:creationId xmlns:a16="http://schemas.microsoft.com/office/drawing/2014/main" id="{E170C9B8-1968-C532-EB3C-1C988D565516}"/>
                </a:ext>
              </a:extLst>
            </p:cNvPr>
            <p:cNvGrpSpPr/>
            <p:nvPr/>
          </p:nvGrpSpPr>
          <p:grpSpPr>
            <a:xfrm>
              <a:off x="1152097" y="1503144"/>
              <a:ext cx="2321602" cy="1282082"/>
              <a:chOff x="1152098" y="514350"/>
              <a:chExt cx="2321602" cy="1282082"/>
            </a:xfrm>
          </p:grpSpPr>
          <p:sp>
            <p:nvSpPr>
              <p:cNvPr id="11" name="TextBox 10">
                <a:extLst>
                  <a:ext uri="{FF2B5EF4-FFF2-40B4-BE49-F238E27FC236}">
                    <a16:creationId xmlns:a16="http://schemas.microsoft.com/office/drawing/2014/main" id="{70D9142E-15C1-55A3-1013-9454D839D661}"/>
                  </a:ext>
                </a:extLst>
              </p:cNvPr>
              <p:cNvSpPr txBox="1"/>
              <p:nvPr/>
            </p:nvSpPr>
            <p:spPr>
              <a:xfrm>
                <a:off x="1277118" y="514350"/>
                <a:ext cx="2196581" cy="1223412"/>
              </a:xfrm>
              <a:prstGeom prst="rect">
                <a:avLst/>
              </a:prstGeom>
              <a:noFill/>
            </p:spPr>
            <p:txBody>
              <a:bodyPr wrap="square">
                <a:spAutoFit/>
              </a:bodyPr>
              <a:lstStyle/>
              <a:p>
                <a:r>
                  <a:rPr lang="en-US" sz="1050" b="1" dirty="0">
                    <a:solidFill>
                      <a:srgbClr val="C00000"/>
                    </a:solidFill>
                  </a:rPr>
                  <a:t>Key takeaways</a:t>
                </a:r>
              </a:p>
              <a:p>
                <a:pPr marL="171450" indent="-171450">
                  <a:buFont typeface="Arial" panose="020B0604020202020204" pitchFamily="34" charset="0"/>
                  <a:buChar char="•"/>
                </a:pPr>
                <a:r>
                  <a:rPr lang="en-US" sz="1050" dirty="0"/>
                  <a:t>Espionage charges in the UK</a:t>
                </a:r>
              </a:p>
              <a:p>
                <a:pPr marL="171450" indent="-171450">
                  <a:buFont typeface="Arial" panose="020B0604020202020204" pitchFamily="34" charset="0"/>
                  <a:buChar char="•"/>
                </a:pPr>
                <a:r>
                  <a:rPr lang="en-US" sz="1050" dirty="0"/>
                  <a:t>Transnational repression and threats to free press</a:t>
                </a:r>
              </a:p>
              <a:p>
                <a:pPr marL="171450" indent="-171450">
                  <a:buFont typeface="Arial" panose="020B0604020202020204" pitchFamily="34" charset="0"/>
                  <a:buChar char="•"/>
                </a:pPr>
                <a:r>
                  <a:rPr lang="en-US" sz="1050" dirty="0"/>
                  <a:t>Misuse of asylum pathways</a:t>
                </a:r>
              </a:p>
              <a:p>
                <a:pPr marL="171450" indent="-171450">
                  <a:buFont typeface="Arial" panose="020B0604020202020204" pitchFamily="34" charset="0"/>
                  <a:buChar char="•"/>
                </a:pPr>
                <a:r>
                  <a:rPr lang="en-US" sz="1050" dirty="0"/>
                  <a:t>Ongoing judicial process</a:t>
                </a:r>
              </a:p>
              <a:p>
                <a:pPr marL="171450" indent="-171450">
                  <a:buFont typeface="Arial" panose="020B0604020202020204" pitchFamily="34" charset="0"/>
                  <a:buChar char="•"/>
                </a:pPr>
                <a:r>
                  <a:rPr lang="en-US" sz="1050" dirty="0"/>
                  <a:t>National security implications</a:t>
                </a:r>
              </a:p>
            </p:txBody>
          </p:sp>
          <p:sp>
            <p:nvSpPr>
              <p:cNvPr id="23" name="Rectangle 22">
                <a:extLst>
                  <a:ext uri="{FF2B5EF4-FFF2-40B4-BE49-F238E27FC236}">
                    <a16:creationId xmlns:a16="http://schemas.microsoft.com/office/drawing/2014/main" id="{34BB9A2A-13DB-0100-DA35-EAC94C392C9E}"/>
                  </a:ext>
                </a:extLst>
              </p:cNvPr>
              <p:cNvSpPr/>
              <p:nvPr/>
            </p:nvSpPr>
            <p:spPr>
              <a:xfrm>
                <a:off x="1152098" y="514350"/>
                <a:ext cx="2321602" cy="1282082"/>
              </a:xfrm>
              <a:prstGeom prst="rect">
                <a:avLst/>
              </a:prstGeom>
              <a:noFill/>
              <a:ln w="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05AD2546-19C6-AE07-A837-6907018ADA0E}"/>
                </a:ext>
              </a:extLst>
            </p:cNvPr>
            <p:cNvGrpSpPr/>
            <p:nvPr/>
          </p:nvGrpSpPr>
          <p:grpSpPr>
            <a:xfrm>
              <a:off x="3669424" y="770311"/>
              <a:ext cx="2321602" cy="4455067"/>
              <a:chOff x="1152098" y="514349"/>
              <a:chExt cx="2321602" cy="4455067"/>
            </a:xfrm>
          </p:grpSpPr>
          <p:sp>
            <p:nvSpPr>
              <p:cNvPr id="27" name="TextBox 26">
                <a:extLst>
                  <a:ext uri="{FF2B5EF4-FFF2-40B4-BE49-F238E27FC236}">
                    <a16:creationId xmlns:a16="http://schemas.microsoft.com/office/drawing/2014/main" id="{446B76A5-93F4-D6F0-702B-E75A5A48B40D}"/>
                  </a:ext>
                </a:extLst>
              </p:cNvPr>
              <p:cNvSpPr txBox="1"/>
              <p:nvPr/>
            </p:nvSpPr>
            <p:spPr>
              <a:xfrm>
                <a:off x="1277118" y="514350"/>
                <a:ext cx="2196581" cy="4455066"/>
              </a:xfrm>
              <a:prstGeom prst="rect">
                <a:avLst/>
              </a:prstGeom>
              <a:noFill/>
            </p:spPr>
            <p:txBody>
              <a:bodyPr wrap="square">
                <a:spAutoFit/>
              </a:bodyPr>
              <a:lstStyle/>
              <a:p>
                <a:r>
                  <a:rPr lang="en-US" sz="1050" b="1" dirty="0">
                    <a:solidFill>
                      <a:srgbClr val="C00000"/>
                    </a:solidFill>
                  </a:rPr>
                  <a:t>Persons</a:t>
                </a:r>
              </a:p>
              <a:p>
                <a:pPr marL="171450" indent="-171450">
                  <a:buFont typeface="Arial" panose="020B0604020202020204" pitchFamily="34" charset="0"/>
                  <a:buChar char="•"/>
                </a:pPr>
                <a:r>
                  <a:rPr lang="en-US" sz="1050" b="1" dirty="0"/>
                  <a:t>Mostafa </a:t>
                </a:r>
                <a:r>
                  <a:rPr lang="en-US" sz="1050" b="1" dirty="0" err="1"/>
                  <a:t>Sepehvand</a:t>
                </a:r>
                <a:r>
                  <a:rPr lang="en-US" sz="1050" b="1" dirty="0"/>
                  <a:t> </a:t>
                </a:r>
                <a:r>
                  <a:rPr lang="en-US" sz="1050" dirty="0"/>
                  <a:t>– 39-year-old defendant</a:t>
                </a:r>
              </a:p>
              <a:p>
                <a:pPr marL="171450" indent="-171450">
                  <a:buFont typeface="Arial" panose="020B0604020202020204" pitchFamily="34" charset="0"/>
                  <a:buChar char="•"/>
                </a:pPr>
                <a:r>
                  <a:rPr lang="en-US" sz="1050" b="1" dirty="0"/>
                  <a:t>Farhad Javadi-Manesh </a:t>
                </a:r>
                <a:r>
                  <a:rPr lang="en-US" sz="1050" dirty="0"/>
                  <a:t>– 44-year-old defendant</a:t>
                </a:r>
              </a:p>
              <a:p>
                <a:pPr marL="171450" indent="-171450">
                  <a:buFont typeface="Arial" panose="020B0604020202020204" pitchFamily="34" charset="0"/>
                  <a:buChar char="•"/>
                </a:pPr>
                <a:r>
                  <a:rPr lang="en-US" sz="1050" b="1" dirty="0"/>
                  <a:t>Shapour Qaleh-Ali Khani Nouri </a:t>
                </a:r>
                <a:r>
                  <a:rPr lang="en-US" sz="1050" dirty="0"/>
                  <a:t>– 55-year-old defendant</a:t>
                </a:r>
              </a:p>
              <a:p>
                <a:endParaRPr lang="en-US" sz="1050" dirty="0"/>
              </a:p>
              <a:p>
                <a:r>
                  <a:rPr lang="en-US" sz="1050" b="1" dirty="0">
                    <a:solidFill>
                      <a:srgbClr val="C00000"/>
                    </a:solidFill>
                  </a:rPr>
                  <a:t>Organizations &amp; Institutions</a:t>
                </a:r>
              </a:p>
              <a:p>
                <a:pPr marL="171450" indent="-171450">
                  <a:buFont typeface="Arial" panose="020B0604020202020204" pitchFamily="34" charset="0"/>
                  <a:buChar char="•"/>
                </a:pPr>
                <a:r>
                  <a:rPr lang="en-US" sz="1050" b="1" dirty="0"/>
                  <a:t>Iran International </a:t>
                </a:r>
                <a:r>
                  <a:rPr lang="en-US" sz="1050" dirty="0"/>
                  <a:t>– media network (assumption: target of espionage)</a:t>
                </a:r>
              </a:p>
              <a:p>
                <a:pPr marL="171450" indent="-171450">
                  <a:buFont typeface="Arial" panose="020B0604020202020204" pitchFamily="34" charset="0"/>
                  <a:buChar char="•"/>
                </a:pPr>
                <a:r>
                  <a:rPr lang="en-US" sz="1050" b="1" dirty="0"/>
                  <a:t>British judicial authorities </a:t>
                </a:r>
                <a:r>
                  <a:rPr lang="en-US" sz="1050" dirty="0"/>
                  <a:t>– UK legal body</a:t>
                </a:r>
              </a:p>
              <a:p>
                <a:pPr marL="171450" indent="-171450">
                  <a:buFont typeface="Arial" panose="020B0604020202020204" pitchFamily="34" charset="0"/>
                  <a:buChar char="•"/>
                </a:pPr>
                <a:r>
                  <a:rPr lang="en-US" sz="1050" b="1" dirty="0"/>
                  <a:t>British police </a:t>
                </a:r>
                <a:r>
                  <a:rPr lang="en-US" sz="1050" dirty="0"/>
                  <a:t>– law enforcement body</a:t>
                </a:r>
              </a:p>
              <a:p>
                <a:pPr marL="171450" indent="-171450">
                  <a:buFont typeface="Arial" panose="020B0604020202020204" pitchFamily="34" charset="0"/>
                  <a:buChar char="•"/>
                </a:pPr>
                <a:r>
                  <a:rPr lang="en-US" sz="1050" b="1" dirty="0"/>
                  <a:t>Iranian intelligence organization </a:t>
                </a:r>
                <a:r>
                  <a:rPr lang="en-US" sz="1050" dirty="0"/>
                  <a:t>– unnamed foreign intelligence service</a:t>
                </a:r>
              </a:p>
              <a:p>
                <a:pPr marL="171450" indent="-171450">
                  <a:buFont typeface="Arial" panose="020B0604020202020204" pitchFamily="34" charset="0"/>
                  <a:buChar char="•"/>
                </a:pPr>
                <a:r>
                  <a:rPr lang="en-US" sz="1050" b="1" dirty="0"/>
                  <a:t>Westminster Court </a:t>
                </a:r>
                <a:r>
                  <a:rPr lang="en-US" sz="1050" dirty="0"/>
                  <a:t>– court venue in London</a:t>
                </a:r>
              </a:p>
              <a:p>
                <a:endParaRPr lang="en-US" sz="1050" dirty="0"/>
              </a:p>
              <a:p>
                <a:r>
                  <a:rPr lang="en-US" sz="1050" b="1" dirty="0">
                    <a:solidFill>
                      <a:srgbClr val="C00000"/>
                    </a:solidFill>
                  </a:rPr>
                  <a:t>Locations</a:t>
                </a:r>
              </a:p>
              <a:p>
                <a:pPr marL="171450" indent="-171450">
                  <a:buFont typeface="Arial" panose="020B0604020202020204" pitchFamily="34" charset="0"/>
                  <a:buChar char="•"/>
                </a:pPr>
                <a:r>
                  <a:rPr lang="en-US" sz="1050" b="1" dirty="0"/>
                  <a:t>Britain</a:t>
                </a:r>
                <a:r>
                  <a:rPr lang="en-US" sz="1050" dirty="0"/>
                  <a:t> – country of legal proceedings and migration</a:t>
                </a:r>
              </a:p>
              <a:p>
                <a:pPr marL="171450" indent="-171450">
                  <a:buFont typeface="Arial" panose="020B0604020202020204" pitchFamily="34" charset="0"/>
                  <a:buChar char="•"/>
                </a:pPr>
                <a:r>
                  <a:rPr lang="en-US" sz="1050" b="1" dirty="0"/>
                  <a:t>London</a:t>
                </a:r>
                <a:r>
                  <a:rPr lang="en-US" sz="1050" dirty="0"/>
                  <a:t> – city of court appearance</a:t>
                </a:r>
              </a:p>
            </p:txBody>
          </p:sp>
          <p:sp>
            <p:nvSpPr>
              <p:cNvPr id="28" name="Rectangle 27">
                <a:extLst>
                  <a:ext uri="{FF2B5EF4-FFF2-40B4-BE49-F238E27FC236}">
                    <a16:creationId xmlns:a16="http://schemas.microsoft.com/office/drawing/2014/main" id="{D0E6B160-3100-AEA3-E2A8-B3B9B4FBCD4B}"/>
                  </a:ext>
                </a:extLst>
              </p:cNvPr>
              <p:cNvSpPr/>
              <p:nvPr/>
            </p:nvSpPr>
            <p:spPr>
              <a:xfrm>
                <a:off x="1152098" y="514349"/>
                <a:ext cx="2321602" cy="4455065"/>
              </a:xfrm>
              <a:prstGeom prst="rect">
                <a:avLst/>
              </a:prstGeom>
              <a:noFill/>
              <a:ln w="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8A171B28-4F30-4E5F-A3BA-54914A34E60F}"/>
                </a:ext>
              </a:extLst>
            </p:cNvPr>
            <p:cNvSpPr txBox="1"/>
            <p:nvPr/>
          </p:nvSpPr>
          <p:spPr>
            <a:xfrm>
              <a:off x="1184921" y="5503641"/>
              <a:ext cx="2561611" cy="253916"/>
            </a:xfrm>
            <a:prstGeom prst="rect">
              <a:avLst/>
            </a:prstGeom>
            <a:noFill/>
          </p:spPr>
          <p:txBody>
            <a:bodyPr wrap="square">
              <a:spAutoFit/>
            </a:bodyPr>
            <a:lstStyle/>
            <a:p>
              <a:r>
                <a:rPr kumimoji="0" lang="en-US" sz="1050" b="1" i="0" u="none" strike="noStrike" kern="1200" cap="none" spc="0" normalizeH="0" baseline="0" noProof="0" dirty="0">
                  <a:ln>
                    <a:noFill/>
                  </a:ln>
                  <a:solidFill>
                    <a:srgbClr val="C00000"/>
                  </a:solidFill>
                  <a:effectLst/>
                  <a:uLnTx/>
                  <a:uFillTx/>
                  <a:latin typeface="Univers Light"/>
                  <a:ea typeface="+mn-ea"/>
                  <a:cs typeface="+mn-cs"/>
                </a:rPr>
                <a:t>Timeline</a:t>
              </a:r>
              <a:endParaRPr lang="en-US" dirty="0">
                <a:solidFill>
                  <a:srgbClr val="C00000"/>
                </a:solidFill>
              </a:endParaRPr>
            </a:p>
          </p:txBody>
        </p:sp>
        <p:pic>
          <p:nvPicPr>
            <p:cNvPr id="39" name="Picture 38">
              <a:extLst>
                <a:ext uri="{FF2B5EF4-FFF2-40B4-BE49-F238E27FC236}">
                  <a16:creationId xmlns:a16="http://schemas.microsoft.com/office/drawing/2014/main" id="{76DAC864-96CD-A882-CD60-3D6598D42CB1}"/>
                </a:ext>
              </a:extLst>
            </p:cNvPr>
            <p:cNvPicPr>
              <a:picLocks noChangeAspect="1"/>
            </p:cNvPicPr>
            <p:nvPr/>
          </p:nvPicPr>
          <p:blipFill>
            <a:blip r:embed="rId4"/>
            <a:stretch>
              <a:fillRect/>
            </a:stretch>
          </p:blipFill>
          <p:spPr>
            <a:xfrm>
              <a:off x="1061347" y="722039"/>
              <a:ext cx="2522696" cy="689314"/>
            </a:xfrm>
            <a:prstGeom prst="rect">
              <a:avLst/>
            </a:prstGeom>
          </p:spPr>
        </p:pic>
        <p:grpSp>
          <p:nvGrpSpPr>
            <p:cNvPr id="40" name="Group 39">
              <a:extLst>
                <a:ext uri="{FF2B5EF4-FFF2-40B4-BE49-F238E27FC236}">
                  <a16:creationId xmlns:a16="http://schemas.microsoft.com/office/drawing/2014/main" id="{70AF752F-15BB-13D1-48B6-3A505C257C7A}"/>
                </a:ext>
              </a:extLst>
            </p:cNvPr>
            <p:cNvGrpSpPr/>
            <p:nvPr/>
          </p:nvGrpSpPr>
          <p:grpSpPr>
            <a:xfrm>
              <a:off x="1947858" y="5580513"/>
              <a:ext cx="6604288" cy="960503"/>
              <a:chOff x="1320512" y="6097850"/>
              <a:chExt cx="6604288" cy="960503"/>
            </a:xfrm>
          </p:grpSpPr>
          <p:cxnSp>
            <p:nvCxnSpPr>
              <p:cNvPr id="41" name="Straight Connector 40">
                <a:extLst>
                  <a:ext uri="{FF2B5EF4-FFF2-40B4-BE49-F238E27FC236}">
                    <a16:creationId xmlns:a16="http://schemas.microsoft.com/office/drawing/2014/main" id="{39B724EC-74B2-58B0-E745-FF893DEFBFB5}"/>
                  </a:ext>
                </a:extLst>
              </p:cNvPr>
              <p:cNvCxnSpPr>
                <a:cxnSpLocks/>
              </p:cNvCxnSpPr>
              <p:nvPr/>
            </p:nvCxnSpPr>
            <p:spPr>
              <a:xfrm>
                <a:off x="1809750" y="6181725"/>
                <a:ext cx="6115050" cy="22120"/>
              </a:xfrm>
              <a:prstGeom prst="line">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42" name="Group 41">
                <a:extLst>
                  <a:ext uri="{FF2B5EF4-FFF2-40B4-BE49-F238E27FC236}">
                    <a16:creationId xmlns:a16="http://schemas.microsoft.com/office/drawing/2014/main" id="{CCF01319-C3E2-3915-707E-AD5852A9B462}"/>
                  </a:ext>
                </a:extLst>
              </p:cNvPr>
              <p:cNvGrpSpPr/>
              <p:nvPr/>
            </p:nvGrpSpPr>
            <p:grpSpPr>
              <a:xfrm>
                <a:off x="1320512" y="6097850"/>
                <a:ext cx="6604288" cy="960503"/>
                <a:chOff x="1320512" y="6097850"/>
                <a:chExt cx="6604288" cy="960503"/>
              </a:xfrm>
            </p:grpSpPr>
            <p:sp>
              <p:nvSpPr>
                <p:cNvPr id="43" name="Oval 42">
                  <a:extLst>
                    <a:ext uri="{FF2B5EF4-FFF2-40B4-BE49-F238E27FC236}">
                      <a16:creationId xmlns:a16="http://schemas.microsoft.com/office/drawing/2014/main" id="{C8BC7F72-3FCA-6A59-3632-6F922DF58D4D}"/>
                    </a:ext>
                  </a:extLst>
                </p:cNvPr>
                <p:cNvSpPr/>
                <p:nvPr/>
              </p:nvSpPr>
              <p:spPr>
                <a:xfrm>
                  <a:off x="1809750" y="6105525"/>
                  <a:ext cx="142875"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F8F2897-B807-8E2E-DBF3-4459DA11F7E7}"/>
                    </a:ext>
                  </a:extLst>
                </p:cNvPr>
                <p:cNvSpPr/>
                <p:nvPr/>
              </p:nvSpPr>
              <p:spPr>
                <a:xfrm>
                  <a:off x="6483472" y="6099392"/>
                  <a:ext cx="142875"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9128599-3E2D-19B8-DBA2-231DAC0DDE81}"/>
                    </a:ext>
                  </a:extLst>
                </p:cNvPr>
                <p:cNvSpPr/>
                <p:nvPr/>
              </p:nvSpPr>
              <p:spPr>
                <a:xfrm>
                  <a:off x="4657725" y="6099392"/>
                  <a:ext cx="142875"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EA9BE5FB-96CF-64FC-3C94-4689C471D6A3}"/>
                    </a:ext>
                  </a:extLst>
                </p:cNvPr>
                <p:cNvSpPr txBox="1"/>
                <p:nvPr/>
              </p:nvSpPr>
              <p:spPr>
                <a:xfrm>
                  <a:off x="1320512" y="6250250"/>
                  <a:ext cx="930887"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err="1">
                      <a:ln>
                        <a:noFill/>
                      </a:ln>
                      <a:solidFill>
                        <a:srgbClr val="58696B"/>
                      </a:solidFill>
                      <a:effectLst/>
                      <a:uLnTx/>
                      <a:uFillTx/>
                      <a:latin typeface="Univers Light"/>
                      <a:ea typeface="+mn-ea"/>
                      <a:cs typeface="+mn-cs"/>
                    </a:rPr>
                    <a:t>Sepahvand</a:t>
                  </a:r>
                  <a:r>
                    <a:rPr kumimoji="0" lang="en-US" sz="1050" b="1" i="0" u="none" strike="noStrike" kern="1200" cap="none" spc="0" normalizeH="0" baseline="0" noProof="0" dirty="0">
                      <a:ln>
                        <a:noFill/>
                      </a:ln>
                      <a:solidFill>
                        <a:srgbClr val="58696B"/>
                      </a:solidFill>
                      <a:effectLst/>
                      <a:uLnTx/>
                      <a:uFillTx/>
                      <a:latin typeface="Univers Light"/>
                      <a:ea typeface="+mn-ea"/>
                      <a:cs typeface="+mn-cs"/>
                    </a:rPr>
                    <a:t> entered UK hidden in a truck</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51" name="TextBox 50">
                  <a:extLst>
                    <a:ext uri="{FF2B5EF4-FFF2-40B4-BE49-F238E27FC236}">
                      <a16:creationId xmlns:a16="http://schemas.microsoft.com/office/drawing/2014/main" id="{E62B1585-5797-8675-9DC0-6007E5116144}"/>
                    </a:ext>
                  </a:extLst>
                </p:cNvPr>
                <p:cNvSpPr txBox="1"/>
                <p:nvPr/>
              </p:nvSpPr>
              <p:spPr>
                <a:xfrm>
                  <a:off x="2827067" y="6180650"/>
                  <a:ext cx="1662772" cy="5770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Three men arrived in UK via small boats and hiding in trucks</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54" name="TextBox 53">
                  <a:extLst>
                    <a:ext uri="{FF2B5EF4-FFF2-40B4-BE49-F238E27FC236}">
                      <a16:creationId xmlns:a16="http://schemas.microsoft.com/office/drawing/2014/main" id="{9FA7CF1B-7244-354A-DAF0-07D992A47E87}"/>
                    </a:ext>
                  </a:extLst>
                </p:cNvPr>
                <p:cNvSpPr txBox="1"/>
                <p:nvPr/>
              </p:nvSpPr>
              <p:spPr>
                <a:xfrm>
                  <a:off x="5867393" y="6224871"/>
                  <a:ext cx="930887" cy="5770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Arrest of the tree men</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56" name="TextBox 55">
                  <a:extLst>
                    <a:ext uri="{FF2B5EF4-FFF2-40B4-BE49-F238E27FC236}">
                      <a16:creationId xmlns:a16="http://schemas.microsoft.com/office/drawing/2014/main" id="{B6F0D101-DEB1-1ED6-7BFD-8C79E46BD21E}"/>
                    </a:ext>
                  </a:extLst>
                </p:cNvPr>
                <p:cNvSpPr txBox="1"/>
                <p:nvPr/>
              </p:nvSpPr>
              <p:spPr>
                <a:xfrm>
                  <a:off x="6630005" y="6642855"/>
                  <a:ext cx="1294795" cy="41549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Court appearance at Westminster</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57" name="Oval 56">
                  <a:extLst>
                    <a:ext uri="{FF2B5EF4-FFF2-40B4-BE49-F238E27FC236}">
                      <a16:creationId xmlns:a16="http://schemas.microsoft.com/office/drawing/2014/main" id="{E27BA6AE-4C44-8524-E5FC-14FF1616F557}"/>
                    </a:ext>
                  </a:extLst>
                </p:cNvPr>
                <p:cNvSpPr/>
                <p:nvPr/>
              </p:nvSpPr>
              <p:spPr>
                <a:xfrm>
                  <a:off x="6731930" y="6097850"/>
                  <a:ext cx="142875"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 name="TextBox 58">
              <a:extLst>
                <a:ext uri="{FF2B5EF4-FFF2-40B4-BE49-F238E27FC236}">
                  <a16:creationId xmlns:a16="http://schemas.microsoft.com/office/drawing/2014/main" id="{048B52FB-D551-DC37-4A07-698A5B9A117C}"/>
                </a:ext>
              </a:extLst>
            </p:cNvPr>
            <p:cNvSpPr txBox="1"/>
            <p:nvPr/>
          </p:nvSpPr>
          <p:spPr>
            <a:xfrm>
              <a:off x="2051335" y="5337339"/>
              <a:ext cx="930887"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2016</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60" name="TextBox 59">
              <a:extLst>
                <a:ext uri="{FF2B5EF4-FFF2-40B4-BE49-F238E27FC236}">
                  <a16:creationId xmlns:a16="http://schemas.microsoft.com/office/drawing/2014/main" id="{2F0C8B28-0658-779B-F93A-EE3BF5FB0BA7}"/>
                </a:ext>
              </a:extLst>
            </p:cNvPr>
            <p:cNvSpPr txBox="1"/>
            <p:nvPr/>
          </p:nvSpPr>
          <p:spPr>
            <a:xfrm>
              <a:off x="4873052" y="5370053"/>
              <a:ext cx="930887"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2022</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61" name="TextBox 60">
              <a:extLst>
                <a:ext uri="{FF2B5EF4-FFF2-40B4-BE49-F238E27FC236}">
                  <a16:creationId xmlns:a16="http://schemas.microsoft.com/office/drawing/2014/main" id="{2C4C32B6-6D1B-FDC9-9E05-648E313E3F7E}"/>
                </a:ext>
              </a:extLst>
            </p:cNvPr>
            <p:cNvSpPr txBox="1"/>
            <p:nvPr/>
          </p:nvSpPr>
          <p:spPr>
            <a:xfrm>
              <a:off x="6494740" y="5389446"/>
              <a:ext cx="930887"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2025-05-03</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62" name="TextBox 61">
              <a:extLst>
                <a:ext uri="{FF2B5EF4-FFF2-40B4-BE49-F238E27FC236}">
                  <a16:creationId xmlns:a16="http://schemas.microsoft.com/office/drawing/2014/main" id="{F899A528-8C50-87F8-2105-1B1BD8F6A0EE}"/>
                </a:ext>
              </a:extLst>
            </p:cNvPr>
            <p:cNvSpPr txBox="1"/>
            <p:nvPr/>
          </p:nvSpPr>
          <p:spPr>
            <a:xfrm>
              <a:off x="7250222" y="5397121"/>
              <a:ext cx="930887"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2025-05-17</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63" name="TextBox 62">
              <a:extLst>
                <a:ext uri="{FF2B5EF4-FFF2-40B4-BE49-F238E27FC236}">
                  <a16:creationId xmlns:a16="http://schemas.microsoft.com/office/drawing/2014/main" id="{0EE06573-2BE2-1793-719A-1397B7EDD5C4}"/>
                </a:ext>
              </a:extLst>
            </p:cNvPr>
            <p:cNvSpPr txBox="1"/>
            <p:nvPr/>
          </p:nvSpPr>
          <p:spPr>
            <a:xfrm>
              <a:off x="7246943" y="5717773"/>
              <a:ext cx="1556237" cy="41549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Police announcement regarding charges</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grpSp>
          <p:nvGrpSpPr>
            <p:cNvPr id="72" name="Group 71">
              <a:extLst>
                <a:ext uri="{FF2B5EF4-FFF2-40B4-BE49-F238E27FC236}">
                  <a16:creationId xmlns:a16="http://schemas.microsoft.com/office/drawing/2014/main" id="{29158862-3829-5A85-C460-C129CC234726}"/>
                </a:ext>
              </a:extLst>
            </p:cNvPr>
            <p:cNvGrpSpPr/>
            <p:nvPr/>
          </p:nvGrpSpPr>
          <p:grpSpPr>
            <a:xfrm>
              <a:off x="1152097" y="2899919"/>
              <a:ext cx="2355101" cy="2258437"/>
              <a:chOff x="1152097" y="2899919"/>
              <a:chExt cx="2355101" cy="2258437"/>
            </a:xfrm>
          </p:grpSpPr>
          <p:pic>
            <p:nvPicPr>
              <p:cNvPr id="7" name="Picture 6">
                <a:extLst>
                  <a:ext uri="{FF2B5EF4-FFF2-40B4-BE49-F238E27FC236}">
                    <a16:creationId xmlns:a16="http://schemas.microsoft.com/office/drawing/2014/main" id="{F638229D-B0AB-33E4-1E71-C69538A446BC}"/>
                  </a:ext>
                </a:extLst>
              </p:cNvPr>
              <p:cNvPicPr>
                <a:picLocks noChangeAspect="1"/>
              </p:cNvPicPr>
              <p:nvPr/>
            </p:nvPicPr>
            <p:blipFill>
              <a:blip r:embed="rId5"/>
              <a:stretch>
                <a:fillRect/>
              </a:stretch>
            </p:blipFill>
            <p:spPr>
              <a:xfrm>
                <a:off x="1152097" y="2899919"/>
                <a:ext cx="2355101" cy="2258437"/>
              </a:xfrm>
              <a:prstGeom prst="rect">
                <a:avLst/>
              </a:prstGeom>
            </p:spPr>
          </p:pic>
          <p:sp>
            <p:nvSpPr>
              <p:cNvPr id="65" name="Rectangle 64">
                <a:extLst>
                  <a:ext uri="{FF2B5EF4-FFF2-40B4-BE49-F238E27FC236}">
                    <a16:creationId xmlns:a16="http://schemas.microsoft.com/office/drawing/2014/main" id="{9FDAFCE1-9800-204C-82BA-C7478F0C737C}"/>
                  </a:ext>
                </a:extLst>
              </p:cNvPr>
              <p:cNvSpPr/>
              <p:nvPr/>
            </p:nvSpPr>
            <p:spPr>
              <a:xfrm rot="3313831">
                <a:off x="1463558" y="4593049"/>
                <a:ext cx="613974" cy="1470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cap="small" dirty="0">
                    <a:solidFill>
                      <a:schemeClr val="accent4">
                        <a:lumMod val="75000"/>
                      </a:schemeClr>
                    </a:solidFill>
                  </a:rPr>
                  <a:t>causes</a:t>
                </a:r>
                <a:endParaRPr lang="en-US" sz="1000" b="1" cap="small" dirty="0">
                  <a:solidFill>
                    <a:schemeClr val="accent4">
                      <a:lumMod val="75000"/>
                    </a:schemeClr>
                  </a:solidFill>
                </a:endParaRPr>
              </a:p>
            </p:txBody>
          </p:sp>
          <p:sp>
            <p:nvSpPr>
              <p:cNvPr id="70" name="Rectangle 69">
                <a:extLst>
                  <a:ext uri="{FF2B5EF4-FFF2-40B4-BE49-F238E27FC236}">
                    <a16:creationId xmlns:a16="http://schemas.microsoft.com/office/drawing/2014/main" id="{67641293-3F05-88B3-B8B7-57401C8DA7BB}"/>
                  </a:ext>
                </a:extLst>
              </p:cNvPr>
              <p:cNvSpPr/>
              <p:nvPr/>
            </p:nvSpPr>
            <p:spPr>
              <a:xfrm rot="4681605">
                <a:off x="1260441" y="3989690"/>
                <a:ext cx="613974" cy="1470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cap="small" dirty="0">
                    <a:solidFill>
                      <a:schemeClr val="accent4">
                        <a:lumMod val="75000"/>
                      </a:schemeClr>
                    </a:solidFill>
                  </a:rPr>
                  <a:t>causes</a:t>
                </a:r>
                <a:endParaRPr lang="en-US" sz="1000" b="1" cap="small" dirty="0">
                  <a:solidFill>
                    <a:schemeClr val="accent4">
                      <a:lumMod val="75000"/>
                    </a:schemeClr>
                  </a:solidFill>
                </a:endParaRPr>
              </a:p>
            </p:txBody>
          </p:sp>
          <p:sp>
            <p:nvSpPr>
              <p:cNvPr id="71" name="Rectangle 70">
                <a:extLst>
                  <a:ext uri="{FF2B5EF4-FFF2-40B4-BE49-F238E27FC236}">
                    <a16:creationId xmlns:a16="http://schemas.microsoft.com/office/drawing/2014/main" id="{82363E71-DB83-F9D0-3D53-7CF4B8922B6B}"/>
                  </a:ext>
                </a:extLst>
              </p:cNvPr>
              <p:cNvSpPr/>
              <p:nvPr/>
            </p:nvSpPr>
            <p:spPr>
              <a:xfrm rot="17197871">
                <a:off x="1228278" y="3301605"/>
                <a:ext cx="613974" cy="1470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cap="small" dirty="0">
                    <a:solidFill>
                      <a:schemeClr val="accent4">
                        <a:lumMod val="75000"/>
                      </a:schemeClr>
                    </a:solidFill>
                  </a:rPr>
                  <a:t>enables</a:t>
                </a:r>
              </a:p>
            </p:txBody>
          </p:sp>
        </p:grpSp>
      </p:grpSp>
      <p:sp>
        <p:nvSpPr>
          <p:cNvPr id="74" name="Title 4">
            <a:extLst>
              <a:ext uri="{FF2B5EF4-FFF2-40B4-BE49-F238E27FC236}">
                <a16:creationId xmlns:a16="http://schemas.microsoft.com/office/drawing/2014/main" id="{50A08AB4-5EBF-0616-5E74-67A86C656FC1}"/>
              </a:ext>
            </a:extLst>
          </p:cNvPr>
          <p:cNvSpPr>
            <a:spLocks noGrp="1"/>
          </p:cNvSpPr>
          <p:nvPr>
            <p:ph type="title"/>
          </p:nvPr>
        </p:nvSpPr>
        <p:spPr>
          <a:xfrm>
            <a:off x="1161809" y="125006"/>
            <a:ext cx="10057799" cy="565302"/>
          </a:xfrm>
          <a:solidFill>
            <a:schemeClr val="tx2">
              <a:lumMod val="50000"/>
            </a:schemeClr>
          </a:solidFill>
        </p:spPr>
        <p:txBody>
          <a:bodyPr>
            <a:normAutofit fontScale="90000"/>
          </a:bodyPr>
          <a:lstStyle/>
          <a:p>
            <a:r>
              <a:rPr lang="en-US" dirty="0">
                <a:solidFill>
                  <a:schemeClr val="bg1"/>
                </a:solidFill>
              </a:rPr>
              <a:t>Sample Analysis (Persian) 				  </a:t>
            </a:r>
            <a:r>
              <a:rPr lang="en-US" sz="2000" i="1" dirty="0">
                <a:solidFill>
                  <a:schemeClr val="bg1"/>
                </a:solidFill>
              </a:rPr>
              <a:t>ChatGPT</a:t>
            </a:r>
            <a:endParaRPr lang="en-US" i="1" dirty="0">
              <a:solidFill>
                <a:schemeClr val="bg1"/>
              </a:solidFill>
            </a:endParaRPr>
          </a:p>
        </p:txBody>
      </p:sp>
    </p:spTree>
    <p:extLst>
      <p:ext uri="{BB962C8B-B14F-4D97-AF65-F5344CB8AC3E}">
        <p14:creationId xmlns:p14="http://schemas.microsoft.com/office/powerpoint/2010/main" val="397157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1ABFC0B-7D2C-A029-ABB3-5AF07CE78D8D}"/>
              </a:ext>
            </a:extLst>
          </p:cNvPr>
          <p:cNvSpPr/>
          <p:nvPr/>
        </p:nvSpPr>
        <p:spPr>
          <a:xfrm>
            <a:off x="1261872" y="1271970"/>
            <a:ext cx="3649023" cy="35341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90F9F294-F46D-87EC-FD54-5F61DE9E3468}"/>
              </a:ext>
            </a:extLst>
          </p:cNvPr>
          <p:cNvSpPr>
            <a:spLocks noGrp="1"/>
          </p:cNvSpPr>
          <p:nvPr>
            <p:ph sz="quarter" idx="11"/>
          </p:nvPr>
        </p:nvSpPr>
        <p:spPr>
          <a:xfrm>
            <a:off x="1468814" y="1397933"/>
            <a:ext cx="3091027" cy="1618488"/>
          </a:xfrm>
          <a:solidFill>
            <a:schemeClr val="accent1">
              <a:lumMod val="20000"/>
              <a:lumOff val="80000"/>
            </a:schemeClr>
          </a:solidFill>
        </p:spPr>
        <p:txBody>
          <a:bodyPr>
            <a:normAutofit/>
          </a:bodyPr>
          <a:lstStyle/>
          <a:p>
            <a:pPr algn="r"/>
            <a:r>
              <a:rPr lang="fa-IR" sz="1400" dirty="0"/>
              <a:t>لە شەوی ١٥ی ئەیلوولی ٢٠٢٣دا، تەقینەوەیەک لە نێو بازاڕی سلێمانی ڕوویدا.ڕەزام حەمە، کەسێکی فرۆشیار، لە کاتی تەقینەوەکە بریندار بوو.هاوڵاتیان بەخێرایی کەسی بریندارەکان گەیاندن بۆ نەخۆشخانە.ڕۆژی دوای ئەو ڕووداوە، حکومەت ڕاگەیاند کە تاقیکردنەوە دەستپێدەکات.تاکو ئێستا، هێشتا کەسێک بەتاوانبار نەناسراوە.</a:t>
            </a:r>
            <a:endParaRPr lang="en-US" sz="1400" dirty="0"/>
          </a:p>
        </p:txBody>
      </p:sp>
      <p:graphicFrame>
        <p:nvGraphicFramePr>
          <p:cNvPr id="10" name="Table Placeholder 9">
            <a:extLst>
              <a:ext uri="{FF2B5EF4-FFF2-40B4-BE49-F238E27FC236}">
                <a16:creationId xmlns:a16="http://schemas.microsoft.com/office/drawing/2014/main" id="{3D0FCDBC-980D-C415-B1BA-2EC2F729CCC3}"/>
              </a:ext>
            </a:extLst>
          </p:cNvPr>
          <p:cNvGraphicFramePr>
            <a:graphicFrameLocks noGrp="1"/>
          </p:cNvGraphicFramePr>
          <p:nvPr>
            <p:ph type="tbl" sz="quarter" idx="12"/>
            <p:extLst>
              <p:ext uri="{D42A27DB-BD31-4B8C-83A1-F6EECF244321}">
                <p14:modId xmlns:p14="http://schemas.microsoft.com/office/powerpoint/2010/main" val="2969357588"/>
              </p:ext>
            </p:extLst>
          </p:nvPr>
        </p:nvGraphicFramePr>
        <p:xfrm>
          <a:off x="5117836" y="1289920"/>
          <a:ext cx="6037844" cy="3139440"/>
        </p:xfrm>
        <a:graphic>
          <a:graphicData uri="http://schemas.openxmlformats.org/drawingml/2006/table">
            <a:tbl>
              <a:tblPr firstRow="1" bandRow="1">
                <a:tableStyleId>{0E3FDE45-AF77-4B5C-9715-49D594BDF05E}</a:tableStyleId>
              </a:tblPr>
              <a:tblGrid>
                <a:gridCol w="409762">
                  <a:extLst>
                    <a:ext uri="{9D8B030D-6E8A-4147-A177-3AD203B41FA5}">
                      <a16:colId xmlns:a16="http://schemas.microsoft.com/office/drawing/2014/main" val="2090485840"/>
                    </a:ext>
                  </a:extLst>
                </a:gridCol>
                <a:gridCol w="2623128">
                  <a:extLst>
                    <a:ext uri="{9D8B030D-6E8A-4147-A177-3AD203B41FA5}">
                      <a16:colId xmlns:a16="http://schemas.microsoft.com/office/drawing/2014/main" val="1630441824"/>
                    </a:ext>
                  </a:extLst>
                </a:gridCol>
                <a:gridCol w="1502477">
                  <a:extLst>
                    <a:ext uri="{9D8B030D-6E8A-4147-A177-3AD203B41FA5}">
                      <a16:colId xmlns:a16="http://schemas.microsoft.com/office/drawing/2014/main" val="854693212"/>
                    </a:ext>
                  </a:extLst>
                </a:gridCol>
                <a:gridCol w="1502477">
                  <a:extLst>
                    <a:ext uri="{9D8B030D-6E8A-4147-A177-3AD203B41FA5}">
                      <a16:colId xmlns:a16="http://schemas.microsoft.com/office/drawing/2014/main" val="2587795876"/>
                    </a:ext>
                  </a:extLst>
                </a:gridCol>
              </a:tblGrid>
              <a:tr h="370840">
                <a:tc>
                  <a:txBody>
                    <a:bodyPr/>
                    <a:lstStyle/>
                    <a:p>
                      <a:r>
                        <a:rPr lang="en-US" sz="1200" dirty="0"/>
                        <a:t>ID</a:t>
                      </a:r>
                    </a:p>
                  </a:txBody>
                  <a:tcPr/>
                </a:tc>
                <a:tc>
                  <a:txBody>
                    <a:bodyPr/>
                    <a:lstStyle/>
                    <a:p>
                      <a:r>
                        <a:rPr lang="en-US" sz="1200" dirty="0"/>
                        <a:t>Description</a:t>
                      </a:r>
                    </a:p>
                  </a:txBody>
                  <a:tcPr/>
                </a:tc>
                <a:tc>
                  <a:txBody>
                    <a:bodyPr/>
                    <a:lstStyle/>
                    <a:p>
                      <a:r>
                        <a:rPr lang="en-US" sz="1200" dirty="0"/>
                        <a:t>Type</a:t>
                      </a:r>
                    </a:p>
                  </a:txBody>
                  <a:tcPr/>
                </a:tc>
                <a:tc>
                  <a:txBody>
                    <a:bodyPr/>
                    <a:lstStyle/>
                    <a:p>
                      <a:r>
                        <a:rPr lang="en-US" sz="1200" dirty="0" err="1"/>
                        <a:t>Explict</a:t>
                      </a:r>
                      <a:r>
                        <a:rPr lang="en-US" sz="1200" dirty="0"/>
                        <a:t>/Implicit</a:t>
                      </a:r>
                    </a:p>
                  </a:txBody>
                  <a:tcPr/>
                </a:tc>
                <a:extLst>
                  <a:ext uri="{0D108BD9-81ED-4DB2-BD59-A6C34878D82A}">
                    <a16:rowId xmlns:a16="http://schemas.microsoft.com/office/drawing/2014/main" val="371035014"/>
                  </a:ext>
                </a:extLst>
              </a:tr>
              <a:tr h="370840">
                <a:tc>
                  <a:txBody>
                    <a:bodyPr/>
                    <a:lstStyle/>
                    <a:p>
                      <a:r>
                        <a:rPr lang="en-US" sz="1200" dirty="0"/>
                        <a:t>E1</a:t>
                      </a:r>
                    </a:p>
                  </a:txBody>
                  <a:tcPr/>
                </a:tc>
                <a:tc>
                  <a:txBody>
                    <a:bodyPr/>
                    <a:lstStyle/>
                    <a:p>
                      <a:r>
                        <a:rPr lang="en-US" sz="1200" dirty="0"/>
                        <a:t>Bombing in Sulaimani bazaar</a:t>
                      </a:r>
                    </a:p>
                  </a:txBody>
                  <a:tcPr/>
                </a:tc>
                <a:tc>
                  <a:txBody>
                    <a:bodyPr/>
                    <a:lstStyle/>
                    <a:p>
                      <a:r>
                        <a:rPr lang="en-US" sz="1200" dirty="0"/>
                        <a:t>Violent act</a:t>
                      </a:r>
                    </a:p>
                  </a:txBody>
                  <a:tcPr/>
                </a:tc>
                <a:tc>
                  <a:txBody>
                    <a:bodyPr/>
                    <a:lstStyle/>
                    <a:p>
                      <a:r>
                        <a:rPr lang="en-US" sz="1200" dirty="0"/>
                        <a:t>Explicit</a:t>
                      </a:r>
                    </a:p>
                  </a:txBody>
                  <a:tcPr/>
                </a:tc>
                <a:extLst>
                  <a:ext uri="{0D108BD9-81ED-4DB2-BD59-A6C34878D82A}">
                    <a16:rowId xmlns:a16="http://schemas.microsoft.com/office/drawing/2014/main" val="3805546103"/>
                  </a:ext>
                </a:extLst>
              </a:tr>
              <a:tr h="370840">
                <a:tc>
                  <a:txBody>
                    <a:bodyPr/>
                    <a:lstStyle/>
                    <a:p>
                      <a:r>
                        <a:rPr lang="en-US" sz="1200" dirty="0"/>
                        <a:t>E2</a:t>
                      </a:r>
                    </a:p>
                  </a:txBody>
                  <a:tcPr/>
                </a:tc>
                <a:tc>
                  <a:txBody>
                    <a:bodyPr/>
                    <a:lstStyle/>
                    <a:p>
                      <a:r>
                        <a:rPr lang="en-US" sz="1200" dirty="0" err="1"/>
                        <a:t>Rezam</a:t>
                      </a:r>
                      <a:r>
                        <a:rPr lang="en-US" sz="1200" dirty="0"/>
                        <a:t> Hama injured</a:t>
                      </a:r>
                    </a:p>
                  </a:txBody>
                  <a:tcPr/>
                </a:tc>
                <a:tc>
                  <a:txBody>
                    <a:bodyPr/>
                    <a:lstStyle/>
                    <a:p>
                      <a:r>
                        <a:rPr lang="en-US" sz="1200" dirty="0"/>
                        <a:t>Casualty</a:t>
                      </a:r>
                    </a:p>
                  </a:txBody>
                  <a:tcPr/>
                </a:tc>
                <a:tc>
                  <a:txBody>
                    <a:bodyPr/>
                    <a:lstStyle/>
                    <a:p>
                      <a:r>
                        <a:rPr lang="en-US" sz="1200" dirty="0"/>
                        <a:t>Explicit</a:t>
                      </a:r>
                    </a:p>
                  </a:txBody>
                  <a:tcPr/>
                </a:tc>
                <a:extLst>
                  <a:ext uri="{0D108BD9-81ED-4DB2-BD59-A6C34878D82A}">
                    <a16:rowId xmlns:a16="http://schemas.microsoft.com/office/drawing/2014/main" val="3122259730"/>
                  </a:ext>
                </a:extLst>
              </a:tr>
              <a:tr h="370840">
                <a:tc>
                  <a:txBody>
                    <a:bodyPr/>
                    <a:lstStyle/>
                    <a:p>
                      <a:r>
                        <a:rPr lang="en-US" sz="1200" dirty="0"/>
                        <a:t>E3</a:t>
                      </a:r>
                    </a:p>
                  </a:txBody>
                  <a:tcPr/>
                </a:tc>
                <a:tc>
                  <a:txBody>
                    <a:bodyPr/>
                    <a:lstStyle/>
                    <a:p>
                      <a:r>
                        <a:rPr lang="en-US" sz="1200" dirty="0"/>
                        <a:t>Civilians transported wounded to hospital</a:t>
                      </a:r>
                    </a:p>
                  </a:txBody>
                  <a:tcPr/>
                </a:tc>
                <a:tc>
                  <a:txBody>
                    <a:bodyPr/>
                    <a:lstStyle/>
                    <a:p>
                      <a:r>
                        <a:rPr lang="en-US" sz="1200" dirty="0"/>
                        <a:t>Humanitarian response</a:t>
                      </a:r>
                    </a:p>
                  </a:txBody>
                  <a:tcPr/>
                </a:tc>
                <a:tc>
                  <a:txBody>
                    <a:bodyPr/>
                    <a:lstStyle/>
                    <a:p>
                      <a:r>
                        <a:rPr lang="en-US" sz="1200" dirty="0"/>
                        <a:t>Explicit</a:t>
                      </a:r>
                    </a:p>
                  </a:txBody>
                  <a:tcPr/>
                </a:tc>
                <a:extLst>
                  <a:ext uri="{0D108BD9-81ED-4DB2-BD59-A6C34878D82A}">
                    <a16:rowId xmlns:a16="http://schemas.microsoft.com/office/drawing/2014/main" val="3576518259"/>
                  </a:ext>
                </a:extLst>
              </a:tr>
              <a:tr h="370840">
                <a:tc>
                  <a:txBody>
                    <a:bodyPr/>
                    <a:lstStyle/>
                    <a:p>
                      <a:r>
                        <a:rPr lang="en-US" sz="1200" dirty="0"/>
                        <a:t>E4</a:t>
                      </a:r>
                    </a:p>
                  </a:txBody>
                  <a:tcPr/>
                </a:tc>
                <a:tc>
                  <a:txBody>
                    <a:bodyPr/>
                    <a:lstStyle/>
                    <a:p>
                      <a:r>
                        <a:rPr lang="en-US" sz="1200" dirty="0"/>
                        <a:t>Government announces investigation</a:t>
                      </a:r>
                    </a:p>
                  </a:txBody>
                  <a:tcPr/>
                </a:tc>
                <a:tc>
                  <a:txBody>
                    <a:bodyPr/>
                    <a:lstStyle/>
                    <a:p>
                      <a:r>
                        <a:rPr lang="en-US" sz="1200" dirty="0"/>
                        <a:t>Administrative response</a:t>
                      </a:r>
                    </a:p>
                  </a:txBody>
                  <a:tcPr/>
                </a:tc>
                <a:tc>
                  <a:txBody>
                    <a:bodyPr/>
                    <a:lstStyle/>
                    <a:p>
                      <a:r>
                        <a:rPr lang="en-US" sz="1200" dirty="0"/>
                        <a:t>Explicit</a:t>
                      </a:r>
                    </a:p>
                  </a:txBody>
                  <a:tcPr/>
                </a:tc>
                <a:extLst>
                  <a:ext uri="{0D108BD9-81ED-4DB2-BD59-A6C34878D82A}">
                    <a16:rowId xmlns:a16="http://schemas.microsoft.com/office/drawing/2014/main" val="926295068"/>
                  </a:ext>
                </a:extLst>
              </a:tr>
              <a:tr h="370840">
                <a:tc>
                  <a:txBody>
                    <a:bodyPr/>
                    <a:lstStyle/>
                    <a:p>
                      <a:r>
                        <a:rPr lang="en-US" sz="1200" dirty="0"/>
                        <a:t>E5</a:t>
                      </a:r>
                    </a:p>
                  </a:txBody>
                  <a:tcPr/>
                </a:tc>
                <a:tc>
                  <a:txBody>
                    <a:bodyPr/>
                    <a:lstStyle/>
                    <a:p>
                      <a:r>
                        <a:rPr lang="en-US" sz="1200" dirty="0"/>
                        <a:t>Perpetrator not yet identified</a:t>
                      </a:r>
                    </a:p>
                  </a:txBody>
                  <a:tcPr/>
                </a:tc>
                <a:tc>
                  <a:txBody>
                    <a:bodyPr/>
                    <a:lstStyle/>
                    <a:p>
                      <a:r>
                        <a:rPr lang="en-US" sz="1200" dirty="0"/>
                        <a:t>Legal/Forensic</a:t>
                      </a:r>
                    </a:p>
                  </a:txBody>
                  <a:tcPr/>
                </a:tc>
                <a:tc>
                  <a:txBody>
                    <a:bodyPr/>
                    <a:lstStyle/>
                    <a:p>
                      <a:r>
                        <a:rPr lang="en-US" sz="1200" dirty="0"/>
                        <a:t>Explicit</a:t>
                      </a:r>
                    </a:p>
                  </a:txBody>
                  <a:tcPr/>
                </a:tc>
                <a:extLst>
                  <a:ext uri="{0D108BD9-81ED-4DB2-BD59-A6C34878D82A}">
                    <a16:rowId xmlns:a16="http://schemas.microsoft.com/office/drawing/2014/main" val="790213284"/>
                  </a:ext>
                </a:extLst>
              </a:tr>
              <a:tr h="370840">
                <a:tc>
                  <a:txBody>
                    <a:bodyPr/>
                    <a:lstStyle/>
                    <a:p>
                      <a:r>
                        <a:rPr lang="en-US" sz="1200" dirty="0"/>
                        <a:t>E6</a:t>
                      </a:r>
                    </a:p>
                  </a:txBody>
                  <a:tcPr/>
                </a:tc>
                <a:tc>
                  <a:txBody>
                    <a:bodyPr/>
                    <a:lstStyle/>
                    <a:p>
                      <a:r>
                        <a:rPr lang="en-US" sz="1200" dirty="0"/>
                        <a:t>Public panic &amp; fear</a:t>
                      </a:r>
                    </a:p>
                  </a:txBody>
                  <a:tcPr/>
                </a:tc>
                <a:tc>
                  <a:txBody>
                    <a:bodyPr/>
                    <a:lstStyle/>
                    <a:p>
                      <a:r>
                        <a:rPr lang="en-US" sz="1200" dirty="0"/>
                        <a:t>Social effect</a:t>
                      </a:r>
                    </a:p>
                  </a:txBody>
                  <a:tcPr/>
                </a:tc>
                <a:tc>
                  <a:txBody>
                    <a:bodyPr/>
                    <a:lstStyle/>
                    <a:p>
                      <a:r>
                        <a:rPr lang="en-US" sz="1200" dirty="0"/>
                        <a:t>Implicit</a:t>
                      </a:r>
                    </a:p>
                  </a:txBody>
                  <a:tcPr/>
                </a:tc>
                <a:extLst>
                  <a:ext uri="{0D108BD9-81ED-4DB2-BD59-A6C34878D82A}">
                    <a16:rowId xmlns:a16="http://schemas.microsoft.com/office/drawing/2014/main" val="1772875702"/>
                  </a:ext>
                </a:extLst>
              </a:tr>
              <a:tr h="370840">
                <a:tc>
                  <a:txBody>
                    <a:bodyPr/>
                    <a:lstStyle/>
                    <a:p>
                      <a:r>
                        <a:rPr lang="en-US" sz="1200" dirty="0"/>
                        <a:t>E7</a:t>
                      </a:r>
                    </a:p>
                  </a:txBody>
                  <a:tcPr/>
                </a:tc>
                <a:tc>
                  <a:txBody>
                    <a:bodyPr/>
                    <a:lstStyle/>
                    <a:p>
                      <a:r>
                        <a:rPr lang="en-US" sz="1200" dirty="0"/>
                        <a:t>Delay in justice process</a:t>
                      </a:r>
                    </a:p>
                  </a:txBody>
                  <a:tcPr/>
                </a:tc>
                <a:tc>
                  <a:txBody>
                    <a:bodyPr/>
                    <a:lstStyle/>
                    <a:p>
                      <a:r>
                        <a:rPr lang="en-US" sz="1200" dirty="0"/>
                        <a:t>Government failure</a:t>
                      </a:r>
                    </a:p>
                  </a:txBody>
                  <a:tcPr/>
                </a:tc>
                <a:tc>
                  <a:txBody>
                    <a:bodyPr/>
                    <a:lstStyle/>
                    <a:p>
                      <a:r>
                        <a:rPr lang="en-US" sz="1200" dirty="0"/>
                        <a:t>Implicit</a:t>
                      </a:r>
                    </a:p>
                  </a:txBody>
                  <a:tcPr/>
                </a:tc>
                <a:extLst>
                  <a:ext uri="{0D108BD9-81ED-4DB2-BD59-A6C34878D82A}">
                    <a16:rowId xmlns:a16="http://schemas.microsoft.com/office/drawing/2014/main" val="3345631724"/>
                  </a:ext>
                </a:extLst>
              </a:tr>
            </a:tbl>
          </a:graphicData>
        </a:graphic>
      </p:graphicFrame>
      <p:sp>
        <p:nvSpPr>
          <p:cNvPr id="4" name="Slide Number Placeholder 3">
            <a:extLst>
              <a:ext uri="{FF2B5EF4-FFF2-40B4-BE49-F238E27FC236}">
                <a16:creationId xmlns:a16="http://schemas.microsoft.com/office/drawing/2014/main" id="{2A1795AC-75E8-45B7-9731-0E79301CDD53}"/>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8</a:t>
            </a:fld>
            <a:endParaRPr lang="en-US"/>
          </a:p>
        </p:txBody>
      </p:sp>
      <p:sp>
        <p:nvSpPr>
          <p:cNvPr id="9" name="Content Placeholder 2">
            <a:extLst>
              <a:ext uri="{FF2B5EF4-FFF2-40B4-BE49-F238E27FC236}">
                <a16:creationId xmlns:a16="http://schemas.microsoft.com/office/drawing/2014/main" id="{2FF7960E-40B4-C8E6-25FB-2C8ACC9B002A}"/>
              </a:ext>
            </a:extLst>
          </p:cNvPr>
          <p:cNvSpPr txBox="1">
            <a:spLocks/>
          </p:cNvSpPr>
          <p:nvPr/>
        </p:nvSpPr>
        <p:spPr>
          <a:xfrm>
            <a:off x="1468813" y="3142384"/>
            <a:ext cx="3091027" cy="1618488"/>
          </a:xfrm>
          <a:prstGeom prst="rect">
            <a:avLst/>
          </a:prstGeom>
          <a:solidFill>
            <a:schemeClr val="accent1">
              <a:lumMod val="20000"/>
              <a:lumOff val="80000"/>
            </a:schemeClr>
          </a:solidFill>
        </p:spPr>
        <p:txBody>
          <a:bodyPr vert="horz" lIns="0" tIns="45720" rIns="91440" bIns="45720" rtlCol="0">
            <a:normAutofit fontScale="92500" lnSpcReduction="10000"/>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1pPr>
            <a:lvl2pPr marL="800100" indent="-3429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4pPr>
            <a:lvl5pPr marL="2171700" indent="-342900" algn="l" defTabSz="914400" rtl="0" eaLnBrk="1" latinLnBrk="0" hangingPunct="1">
              <a:lnSpc>
                <a:spcPct val="9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On the night of September 15, 2023, an explosion occurred in the Sulaimani bazaar.</a:t>
            </a:r>
            <a:br>
              <a:rPr lang="en-US" sz="1200" dirty="0"/>
            </a:br>
            <a:r>
              <a:rPr lang="en-US" sz="1200" dirty="0" err="1"/>
              <a:t>Rezam</a:t>
            </a:r>
            <a:r>
              <a:rPr lang="en-US" sz="1200" dirty="0"/>
              <a:t> Hama, a vendor, was injured during the explosion.</a:t>
            </a:r>
            <a:br>
              <a:rPr lang="en-US" sz="1200" dirty="0"/>
            </a:br>
            <a:r>
              <a:rPr lang="en-US" sz="1200" dirty="0"/>
              <a:t>Civilians quickly transported the injured to the hospital.</a:t>
            </a:r>
            <a:br>
              <a:rPr lang="en-US" sz="1200" dirty="0"/>
            </a:br>
            <a:r>
              <a:rPr lang="en-US" sz="1200" dirty="0"/>
              <a:t>The day after the incident, the government announced that an investigation would begin.</a:t>
            </a:r>
            <a:br>
              <a:rPr lang="en-US" sz="1200" dirty="0"/>
            </a:br>
            <a:r>
              <a:rPr lang="en-US" sz="1200" dirty="0"/>
              <a:t>As of now, no one has been identified as responsible.</a:t>
            </a:r>
            <a:endParaRPr lang="en-US" sz="1400" dirty="0"/>
          </a:p>
        </p:txBody>
      </p:sp>
      <p:grpSp>
        <p:nvGrpSpPr>
          <p:cNvPr id="38" name="Group 37">
            <a:extLst>
              <a:ext uri="{FF2B5EF4-FFF2-40B4-BE49-F238E27FC236}">
                <a16:creationId xmlns:a16="http://schemas.microsoft.com/office/drawing/2014/main" id="{BA52BBEC-93CE-4189-0BF3-CD775B08519A}"/>
              </a:ext>
            </a:extLst>
          </p:cNvPr>
          <p:cNvGrpSpPr/>
          <p:nvPr/>
        </p:nvGrpSpPr>
        <p:grpSpPr>
          <a:xfrm>
            <a:off x="1261872" y="5066127"/>
            <a:ext cx="4889856" cy="1294538"/>
            <a:chOff x="2391251" y="5563462"/>
            <a:chExt cx="4889856" cy="1294538"/>
          </a:xfrm>
        </p:grpSpPr>
        <p:grpSp>
          <p:nvGrpSpPr>
            <p:cNvPr id="11" name="Group 10">
              <a:extLst>
                <a:ext uri="{FF2B5EF4-FFF2-40B4-BE49-F238E27FC236}">
                  <a16:creationId xmlns:a16="http://schemas.microsoft.com/office/drawing/2014/main" id="{6A9F3EDC-83C1-0685-0789-2E3D7B56D59A}"/>
                </a:ext>
              </a:extLst>
            </p:cNvPr>
            <p:cNvGrpSpPr/>
            <p:nvPr/>
          </p:nvGrpSpPr>
          <p:grpSpPr>
            <a:xfrm>
              <a:off x="2391251" y="5563462"/>
              <a:ext cx="4889856" cy="1294538"/>
              <a:chOff x="1459243" y="5712385"/>
              <a:chExt cx="4889856" cy="1294538"/>
            </a:xfrm>
          </p:grpSpPr>
          <p:cxnSp>
            <p:nvCxnSpPr>
              <p:cNvPr id="13" name="Straight Connector 12">
                <a:extLst>
                  <a:ext uri="{FF2B5EF4-FFF2-40B4-BE49-F238E27FC236}">
                    <a16:creationId xmlns:a16="http://schemas.microsoft.com/office/drawing/2014/main" id="{06AE0E34-AB7E-61D8-D9F5-9DC3B6FADE75}"/>
                  </a:ext>
                </a:extLst>
              </p:cNvPr>
              <p:cNvCxnSpPr>
                <a:cxnSpLocks/>
              </p:cNvCxnSpPr>
              <p:nvPr/>
            </p:nvCxnSpPr>
            <p:spPr>
              <a:xfrm>
                <a:off x="1809750" y="6181725"/>
                <a:ext cx="4539349" cy="0"/>
              </a:xfrm>
              <a:prstGeom prst="line">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15" name="Group 14">
                <a:extLst>
                  <a:ext uri="{FF2B5EF4-FFF2-40B4-BE49-F238E27FC236}">
                    <a16:creationId xmlns:a16="http://schemas.microsoft.com/office/drawing/2014/main" id="{895219B7-8F5F-399A-ECD4-4CC9316C2CC5}"/>
                  </a:ext>
                </a:extLst>
              </p:cNvPr>
              <p:cNvGrpSpPr/>
              <p:nvPr/>
            </p:nvGrpSpPr>
            <p:grpSpPr>
              <a:xfrm>
                <a:off x="1459243" y="5712385"/>
                <a:ext cx="4018221" cy="1294538"/>
                <a:chOff x="1459243" y="5712385"/>
                <a:chExt cx="4018221" cy="1294538"/>
              </a:xfrm>
            </p:grpSpPr>
            <p:sp>
              <p:nvSpPr>
                <p:cNvPr id="17" name="Oval 16">
                  <a:extLst>
                    <a:ext uri="{FF2B5EF4-FFF2-40B4-BE49-F238E27FC236}">
                      <a16:creationId xmlns:a16="http://schemas.microsoft.com/office/drawing/2014/main" id="{133978B9-409C-777B-07A1-77A88AEBFA50}"/>
                    </a:ext>
                  </a:extLst>
                </p:cNvPr>
                <p:cNvSpPr/>
                <p:nvPr/>
              </p:nvSpPr>
              <p:spPr>
                <a:xfrm>
                  <a:off x="1809750" y="6105525"/>
                  <a:ext cx="142875"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389AAE9-F38D-8003-A561-3C6EDA79DB9A}"/>
                    </a:ext>
                  </a:extLst>
                </p:cNvPr>
                <p:cNvSpPr/>
                <p:nvPr/>
              </p:nvSpPr>
              <p:spPr>
                <a:xfrm>
                  <a:off x="3836012" y="6099392"/>
                  <a:ext cx="142875"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70D864C-D1DD-6172-3D42-7AEA73FFAE3A}"/>
                    </a:ext>
                  </a:extLst>
                </p:cNvPr>
                <p:cNvSpPr/>
                <p:nvPr/>
              </p:nvSpPr>
              <p:spPr>
                <a:xfrm>
                  <a:off x="4919934" y="6107767"/>
                  <a:ext cx="142875" cy="152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0FD7C9F-6620-24F8-9FB4-F5EDF0BDAC4B}"/>
                    </a:ext>
                  </a:extLst>
                </p:cNvPr>
                <p:cNvSpPr txBox="1"/>
                <p:nvPr/>
              </p:nvSpPr>
              <p:spPr>
                <a:xfrm>
                  <a:off x="1484974" y="6251792"/>
                  <a:ext cx="930887"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Bombing</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25" name="TextBox 24">
                  <a:extLst>
                    <a:ext uri="{FF2B5EF4-FFF2-40B4-BE49-F238E27FC236}">
                      <a16:creationId xmlns:a16="http://schemas.microsoft.com/office/drawing/2014/main" id="{434F0C39-4C9A-11FA-50BA-F9A924CC2504}"/>
                    </a:ext>
                  </a:extLst>
                </p:cNvPr>
                <p:cNvSpPr txBox="1"/>
                <p:nvPr/>
              </p:nvSpPr>
              <p:spPr>
                <a:xfrm>
                  <a:off x="2274624" y="6268259"/>
                  <a:ext cx="930887"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sym typeface="Wingdings" panose="05000000000000000000" pitchFamily="2" charset="2"/>
                    </a:rPr>
                    <a:t> Victims injured and taken to hospital</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27" name="TextBox 26">
                  <a:extLst>
                    <a:ext uri="{FF2B5EF4-FFF2-40B4-BE49-F238E27FC236}">
                      <a16:creationId xmlns:a16="http://schemas.microsoft.com/office/drawing/2014/main" id="{35953D01-1FC4-0A87-5438-9B469391638D}"/>
                    </a:ext>
                  </a:extLst>
                </p:cNvPr>
                <p:cNvSpPr txBox="1"/>
                <p:nvPr/>
              </p:nvSpPr>
              <p:spPr>
                <a:xfrm>
                  <a:off x="3413792" y="5872193"/>
                  <a:ext cx="930887"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Sept 16</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30" name="TextBox 29">
                  <a:extLst>
                    <a:ext uri="{FF2B5EF4-FFF2-40B4-BE49-F238E27FC236}">
                      <a16:creationId xmlns:a16="http://schemas.microsoft.com/office/drawing/2014/main" id="{26D32FAB-18B0-790B-BB0C-54558D1EF9ED}"/>
                    </a:ext>
                  </a:extLst>
                </p:cNvPr>
                <p:cNvSpPr txBox="1"/>
                <p:nvPr/>
              </p:nvSpPr>
              <p:spPr>
                <a:xfrm>
                  <a:off x="4546577" y="6279594"/>
                  <a:ext cx="930887"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No one arrested</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33" name="TextBox 32">
                  <a:extLst>
                    <a:ext uri="{FF2B5EF4-FFF2-40B4-BE49-F238E27FC236}">
                      <a16:creationId xmlns:a16="http://schemas.microsoft.com/office/drawing/2014/main" id="{6ACDABC3-87A3-DF4C-7935-5B0F9793ED5F}"/>
                    </a:ext>
                  </a:extLst>
                </p:cNvPr>
                <p:cNvSpPr txBox="1"/>
                <p:nvPr/>
              </p:nvSpPr>
              <p:spPr>
                <a:xfrm>
                  <a:off x="1459243" y="5712385"/>
                  <a:ext cx="930887"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Sept 15 (night)</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sp>
              <p:nvSpPr>
                <p:cNvPr id="35" name="TextBox 34">
                  <a:extLst>
                    <a:ext uri="{FF2B5EF4-FFF2-40B4-BE49-F238E27FC236}">
                      <a16:creationId xmlns:a16="http://schemas.microsoft.com/office/drawing/2014/main" id="{2A0ECE77-C4C9-1AE5-2032-0CB7F69C9076}"/>
                    </a:ext>
                  </a:extLst>
                </p:cNvPr>
                <p:cNvSpPr txBox="1"/>
                <p:nvPr/>
              </p:nvSpPr>
              <p:spPr>
                <a:xfrm>
                  <a:off x="4510305" y="5860049"/>
                  <a:ext cx="930887"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dirty="0">
                      <a:ln>
                        <a:noFill/>
                      </a:ln>
                      <a:solidFill>
                        <a:srgbClr val="58696B"/>
                      </a:solidFill>
                      <a:effectLst/>
                      <a:uLnTx/>
                      <a:uFillTx/>
                      <a:latin typeface="Univers Light"/>
                      <a:ea typeface="+mn-ea"/>
                      <a:cs typeface="+mn-cs"/>
                    </a:rPr>
                    <a:t>Ongoing</a:t>
                  </a:r>
                  <a:endParaRPr kumimoji="0" lang="en-US" sz="2000" b="0" i="1" u="none" strike="noStrike" kern="1200" cap="none" spc="0" normalizeH="0" baseline="0" noProof="0" dirty="0">
                    <a:ln>
                      <a:noFill/>
                    </a:ln>
                    <a:solidFill>
                      <a:srgbClr val="58696B"/>
                    </a:solidFill>
                    <a:effectLst/>
                    <a:uLnTx/>
                    <a:uFillTx/>
                    <a:latin typeface="Univers Light"/>
                    <a:ea typeface="+mn-ea"/>
                    <a:cs typeface="+mn-cs"/>
                  </a:endParaRPr>
                </a:p>
              </p:txBody>
            </p:sp>
          </p:grpSp>
        </p:grpSp>
        <p:sp>
          <p:nvSpPr>
            <p:cNvPr id="34" name="TextBox 33">
              <a:extLst>
                <a:ext uri="{FF2B5EF4-FFF2-40B4-BE49-F238E27FC236}">
                  <a16:creationId xmlns:a16="http://schemas.microsoft.com/office/drawing/2014/main" id="{0BC5E31D-66EE-61A9-2CA7-7309460754B8}"/>
                </a:ext>
              </a:extLst>
            </p:cNvPr>
            <p:cNvSpPr txBox="1"/>
            <p:nvPr/>
          </p:nvSpPr>
          <p:spPr>
            <a:xfrm>
              <a:off x="4383732" y="6129077"/>
              <a:ext cx="930887"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8696B"/>
                  </a:solidFill>
                  <a:effectLst/>
                  <a:uLnTx/>
                  <a:uFillTx/>
                  <a:latin typeface="Univers Light"/>
                  <a:ea typeface="+mn-ea"/>
                  <a:cs typeface="+mn-cs"/>
                </a:rPr>
                <a:t>Government statement</a:t>
              </a:r>
              <a:endParaRPr kumimoji="0" lang="en-US" sz="2000" b="0" i="0" u="none" strike="noStrike" kern="1200" cap="none" spc="0" normalizeH="0" baseline="0" noProof="0" dirty="0">
                <a:ln>
                  <a:noFill/>
                </a:ln>
                <a:solidFill>
                  <a:srgbClr val="58696B"/>
                </a:solidFill>
                <a:effectLst/>
                <a:uLnTx/>
                <a:uFillTx/>
                <a:latin typeface="Univers Light"/>
                <a:ea typeface="+mn-ea"/>
                <a:cs typeface="+mn-cs"/>
              </a:endParaRPr>
            </a:p>
          </p:txBody>
        </p:sp>
      </p:grpSp>
      <p:sp>
        <p:nvSpPr>
          <p:cNvPr id="39" name="Rectangle: Rounded Corners 38">
            <a:extLst>
              <a:ext uri="{FF2B5EF4-FFF2-40B4-BE49-F238E27FC236}">
                <a16:creationId xmlns:a16="http://schemas.microsoft.com/office/drawing/2014/main" id="{27CE74CB-46F1-0B8C-49DF-81448FAC0C1E}"/>
              </a:ext>
            </a:extLst>
          </p:cNvPr>
          <p:cNvSpPr/>
          <p:nvPr/>
        </p:nvSpPr>
        <p:spPr>
          <a:xfrm>
            <a:off x="6437376" y="4514267"/>
            <a:ext cx="4680109" cy="960119"/>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accent2"/>
                </a:solidFill>
              </a:rPr>
              <a:t>Causal &amp; Narrative Inference</a:t>
            </a:r>
          </a:p>
          <a:p>
            <a:r>
              <a:rPr lang="en-US" sz="1200" dirty="0"/>
              <a:t>Bombing </a:t>
            </a:r>
            <a:r>
              <a:rPr lang="en-US" sz="1200" dirty="0">
                <a:sym typeface="Wingdings" panose="05000000000000000000" pitchFamily="2" charset="2"/>
              </a:rPr>
              <a:t> Casualties  Community response (E1  E2  E3)</a:t>
            </a:r>
          </a:p>
          <a:p>
            <a:r>
              <a:rPr lang="en-US" sz="1200" dirty="0">
                <a:sym typeface="Wingdings" panose="05000000000000000000" pitchFamily="2" charset="2"/>
              </a:rPr>
              <a:t>Bombing  Government pressure  Investigation (E1  E4)</a:t>
            </a:r>
          </a:p>
          <a:p>
            <a:r>
              <a:rPr lang="en-US" sz="1200" dirty="0">
                <a:sym typeface="Wingdings" panose="05000000000000000000" pitchFamily="2" charset="2"/>
              </a:rPr>
              <a:t>Lack of arrest  Public uncertainty/fear (E5  E6/E7)</a:t>
            </a:r>
            <a:endParaRPr lang="en-US" sz="1200" dirty="0"/>
          </a:p>
        </p:txBody>
      </p:sp>
      <p:sp>
        <p:nvSpPr>
          <p:cNvPr id="5" name="Title 4">
            <a:extLst>
              <a:ext uri="{FF2B5EF4-FFF2-40B4-BE49-F238E27FC236}">
                <a16:creationId xmlns:a16="http://schemas.microsoft.com/office/drawing/2014/main" id="{91D33384-792E-AEEA-8E67-E3CE3BEBEAAA}"/>
              </a:ext>
            </a:extLst>
          </p:cNvPr>
          <p:cNvSpPr txBox="1">
            <a:spLocks/>
          </p:cNvSpPr>
          <p:nvPr/>
        </p:nvSpPr>
        <p:spPr>
          <a:xfrm>
            <a:off x="1161809" y="474631"/>
            <a:ext cx="10057799" cy="565302"/>
          </a:xfrm>
          <a:prstGeom prst="rect">
            <a:avLst/>
          </a:prstGeom>
          <a:solidFill>
            <a:schemeClr val="tx2">
              <a:lumMod val="50000"/>
            </a:schemeClr>
          </a:solidFill>
        </p:spPr>
        <p:txBody>
          <a:bodyPr vert="horz" lIns="0" tIns="45720" rIns="91440" bIns="45720" rtlCol="0" anchor="ctr">
            <a:normAutofit fontScale="97500" lnSpcReduction="1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a:solidFill>
                  <a:schemeClr val="bg1"/>
                </a:solidFill>
              </a:rPr>
              <a:t>Sample Analysis (Sorani) 				  </a:t>
            </a:r>
            <a:r>
              <a:rPr lang="en-US" sz="2000" i="1" dirty="0">
                <a:solidFill>
                  <a:schemeClr val="bg1"/>
                </a:solidFill>
              </a:rPr>
              <a:t>ChatGPT</a:t>
            </a:r>
            <a:endParaRPr lang="en-US" dirty="0">
              <a:solidFill>
                <a:schemeClr val="bg1"/>
              </a:solidFill>
            </a:endParaRPr>
          </a:p>
        </p:txBody>
      </p:sp>
    </p:spTree>
    <p:extLst>
      <p:ext uri="{BB962C8B-B14F-4D97-AF65-F5344CB8AC3E}">
        <p14:creationId xmlns:p14="http://schemas.microsoft.com/office/powerpoint/2010/main" val="410247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73BA-A8FC-0269-AFC0-7C9BA3DFEAD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4860C3A-2285-82C5-C759-71AB351BECD6}"/>
              </a:ext>
            </a:extLst>
          </p:cNvPr>
          <p:cNvSpPr>
            <a:spLocks noGrp="1"/>
          </p:cNvSpPr>
          <p:nvPr>
            <p:ph type="title"/>
          </p:nvPr>
        </p:nvSpPr>
        <p:spPr/>
        <p:txBody>
          <a:bodyPr/>
          <a:lstStyle/>
          <a:p>
            <a:r>
              <a:rPr lang="en-US" dirty="0"/>
              <a:t>System Overview</a:t>
            </a:r>
          </a:p>
        </p:txBody>
      </p:sp>
      <p:sp>
        <p:nvSpPr>
          <p:cNvPr id="67" name="Arc 66">
            <a:extLst>
              <a:ext uri="{FF2B5EF4-FFF2-40B4-BE49-F238E27FC236}">
                <a16:creationId xmlns:a16="http://schemas.microsoft.com/office/drawing/2014/main" id="{E407EA34-47AC-F058-BA10-AC463625E0D9}"/>
              </a:ext>
            </a:extLst>
          </p:cNvPr>
          <p:cNvSpPr/>
          <p:nvPr/>
        </p:nvSpPr>
        <p:spPr>
          <a:xfrm>
            <a:off x="8350981" y="3649781"/>
            <a:ext cx="914400" cy="914400"/>
          </a:xfrm>
          <a:prstGeom prst="arc">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a:extLst>
              <a:ext uri="{FF2B5EF4-FFF2-40B4-BE49-F238E27FC236}">
                <a16:creationId xmlns:a16="http://schemas.microsoft.com/office/drawing/2014/main" id="{BF7A806D-77DA-4ED5-B647-6A65E0869DC1}"/>
              </a:ext>
            </a:extLst>
          </p:cNvPr>
          <p:cNvSpPr/>
          <p:nvPr/>
        </p:nvSpPr>
        <p:spPr>
          <a:xfrm>
            <a:off x="1933996" y="3535893"/>
            <a:ext cx="914400" cy="914400"/>
          </a:xfrm>
          <a:prstGeom prst="arc">
            <a:avLst/>
          </a:prstGeom>
          <a:ln>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4" name="Group 153">
            <a:extLst>
              <a:ext uri="{FF2B5EF4-FFF2-40B4-BE49-F238E27FC236}">
                <a16:creationId xmlns:a16="http://schemas.microsoft.com/office/drawing/2014/main" id="{C05C0636-E920-FF2C-92DD-4FC98F481001}"/>
              </a:ext>
            </a:extLst>
          </p:cNvPr>
          <p:cNvGrpSpPr/>
          <p:nvPr/>
        </p:nvGrpSpPr>
        <p:grpSpPr>
          <a:xfrm>
            <a:off x="1539605" y="2049725"/>
            <a:ext cx="8891029" cy="3886736"/>
            <a:chOff x="1539605" y="2049725"/>
            <a:chExt cx="8891029" cy="3886736"/>
          </a:xfrm>
        </p:grpSpPr>
        <p:grpSp>
          <p:nvGrpSpPr>
            <p:cNvPr id="152" name="Group 151">
              <a:extLst>
                <a:ext uri="{FF2B5EF4-FFF2-40B4-BE49-F238E27FC236}">
                  <a16:creationId xmlns:a16="http://schemas.microsoft.com/office/drawing/2014/main" id="{9BAB157F-9BB7-9E4F-3886-451E10DB6CCA}"/>
                </a:ext>
              </a:extLst>
            </p:cNvPr>
            <p:cNvGrpSpPr/>
            <p:nvPr/>
          </p:nvGrpSpPr>
          <p:grpSpPr>
            <a:xfrm>
              <a:off x="1539605" y="2049725"/>
              <a:ext cx="8891029" cy="3886736"/>
              <a:chOff x="1539605" y="2049725"/>
              <a:chExt cx="8891029" cy="3886736"/>
            </a:xfrm>
          </p:grpSpPr>
          <p:grpSp>
            <p:nvGrpSpPr>
              <p:cNvPr id="147" name="Group 146">
                <a:extLst>
                  <a:ext uri="{FF2B5EF4-FFF2-40B4-BE49-F238E27FC236}">
                    <a16:creationId xmlns:a16="http://schemas.microsoft.com/office/drawing/2014/main" id="{B935F455-3619-5272-CEEA-AF9570F334CB}"/>
                  </a:ext>
                </a:extLst>
              </p:cNvPr>
              <p:cNvGrpSpPr/>
              <p:nvPr/>
            </p:nvGrpSpPr>
            <p:grpSpPr>
              <a:xfrm>
                <a:off x="1539605" y="2049725"/>
                <a:ext cx="8891029" cy="3886736"/>
                <a:chOff x="2688674" y="1931437"/>
                <a:chExt cx="8891029" cy="3886736"/>
              </a:xfrm>
            </p:grpSpPr>
            <p:sp>
              <p:nvSpPr>
                <p:cNvPr id="143" name="Rectangle 142">
                  <a:extLst>
                    <a:ext uri="{FF2B5EF4-FFF2-40B4-BE49-F238E27FC236}">
                      <a16:creationId xmlns:a16="http://schemas.microsoft.com/office/drawing/2014/main" id="{3BB9F273-A83A-B0C0-0DC0-F150BD956B22}"/>
                    </a:ext>
                  </a:extLst>
                </p:cNvPr>
                <p:cNvSpPr/>
                <p:nvPr/>
              </p:nvSpPr>
              <p:spPr>
                <a:xfrm>
                  <a:off x="2688674" y="1931437"/>
                  <a:ext cx="8891029" cy="388673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a:extLst>
                    <a:ext uri="{FF2B5EF4-FFF2-40B4-BE49-F238E27FC236}">
                      <a16:creationId xmlns:a16="http://schemas.microsoft.com/office/drawing/2014/main" id="{07AA6EE4-F958-35DD-46A4-69652A896917}"/>
                    </a:ext>
                  </a:extLst>
                </p:cNvPr>
                <p:cNvGrpSpPr/>
                <p:nvPr/>
              </p:nvGrpSpPr>
              <p:grpSpPr>
                <a:xfrm>
                  <a:off x="3471484" y="2079331"/>
                  <a:ext cx="7958205" cy="3426705"/>
                  <a:chOff x="3471484" y="2079331"/>
                  <a:chExt cx="7958205" cy="3426705"/>
                </a:xfrm>
              </p:grpSpPr>
              <p:grpSp>
                <p:nvGrpSpPr>
                  <p:cNvPr id="145" name="Group 144">
                    <a:extLst>
                      <a:ext uri="{FF2B5EF4-FFF2-40B4-BE49-F238E27FC236}">
                        <a16:creationId xmlns:a16="http://schemas.microsoft.com/office/drawing/2014/main" id="{27D98CFA-DD05-4549-599B-4B24DB28B495}"/>
                      </a:ext>
                    </a:extLst>
                  </p:cNvPr>
                  <p:cNvGrpSpPr/>
                  <p:nvPr/>
                </p:nvGrpSpPr>
                <p:grpSpPr>
                  <a:xfrm>
                    <a:off x="3471484" y="2079331"/>
                    <a:ext cx="5378397" cy="3426705"/>
                    <a:chOff x="3471484" y="2079331"/>
                    <a:chExt cx="5378397" cy="3426705"/>
                  </a:xfrm>
                </p:grpSpPr>
                <p:sp>
                  <p:nvSpPr>
                    <p:cNvPr id="26" name="Rectangle: Rounded Corners 25">
                      <a:extLst>
                        <a:ext uri="{FF2B5EF4-FFF2-40B4-BE49-F238E27FC236}">
                          <a16:creationId xmlns:a16="http://schemas.microsoft.com/office/drawing/2014/main" id="{278F0478-53EB-AF66-B1AA-33242405CC24}"/>
                        </a:ext>
                      </a:extLst>
                    </p:cNvPr>
                    <p:cNvSpPr/>
                    <p:nvPr/>
                  </p:nvSpPr>
                  <p:spPr>
                    <a:xfrm>
                      <a:off x="4667410" y="2086052"/>
                      <a:ext cx="2112022" cy="55867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F875A31-83F0-49A0-C93A-2CB68817ADDE}"/>
                        </a:ext>
                      </a:extLst>
                    </p:cNvPr>
                    <p:cNvPicPr>
                      <a:picLocks noChangeAspect="1"/>
                    </p:cNvPicPr>
                    <p:nvPr/>
                  </p:nvPicPr>
                  <p:blipFill>
                    <a:blip r:embed="rId2"/>
                    <a:srcRect l="14446" t="12700" r="17777" b="37083"/>
                    <a:stretch/>
                  </p:blipFill>
                  <p:spPr>
                    <a:xfrm>
                      <a:off x="5126893" y="3093922"/>
                      <a:ext cx="1193057" cy="883945"/>
                    </a:xfrm>
                    <a:prstGeom prst="rect">
                      <a:avLst/>
                    </a:prstGeom>
                  </p:spPr>
                </p:pic>
                <p:sp>
                  <p:nvSpPr>
                    <p:cNvPr id="8" name="Rectangle 7">
                      <a:extLst>
                        <a:ext uri="{FF2B5EF4-FFF2-40B4-BE49-F238E27FC236}">
                          <a16:creationId xmlns:a16="http://schemas.microsoft.com/office/drawing/2014/main" id="{3A367300-A57B-13F2-E652-E196DE597885}"/>
                        </a:ext>
                      </a:extLst>
                    </p:cNvPr>
                    <p:cNvSpPr/>
                    <p:nvPr/>
                  </p:nvSpPr>
                  <p:spPr>
                    <a:xfrm>
                      <a:off x="3471484" y="3197151"/>
                      <a:ext cx="914400" cy="677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Prompt</a:t>
                      </a:r>
                    </a:p>
                  </p:txBody>
                </p:sp>
                <p:cxnSp>
                  <p:nvCxnSpPr>
                    <p:cNvPr id="11" name="Straight Arrow Connector 10">
                      <a:extLst>
                        <a:ext uri="{FF2B5EF4-FFF2-40B4-BE49-F238E27FC236}">
                          <a16:creationId xmlns:a16="http://schemas.microsoft.com/office/drawing/2014/main" id="{31D37FCD-124C-87F3-63DA-58D1D6D350B9}"/>
                        </a:ext>
                      </a:extLst>
                    </p:cNvPr>
                    <p:cNvCxnSpPr>
                      <a:cxnSpLocks/>
                      <a:stCxn id="8" idx="3"/>
                      <a:endCxn id="9" idx="1"/>
                    </p:cNvCxnSpPr>
                    <p:nvPr/>
                  </p:nvCxnSpPr>
                  <p:spPr>
                    <a:xfrm>
                      <a:off x="4385884" y="3535894"/>
                      <a:ext cx="741009" cy="1"/>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F6D08AED-3A6C-43FA-065B-9D2231006174}"/>
                        </a:ext>
                      </a:extLst>
                    </p:cNvPr>
                    <p:cNvPicPr>
                      <a:picLocks noChangeAspect="1"/>
                    </p:cNvPicPr>
                    <p:nvPr/>
                  </p:nvPicPr>
                  <p:blipFill>
                    <a:blip r:embed="rId3"/>
                    <a:stretch>
                      <a:fillRect/>
                    </a:stretch>
                  </p:blipFill>
                  <p:spPr>
                    <a:xfrm>
                      <a:off x="4892537" y="2155809"/>
                      <a:ext cx="409684" cy="415220"/>
                    </a:xfrm>
                    <a:prstGeom prst="rect">
                      <a:avLst/>
                    </a:prstGeom>
                  </p:spPr>
                </p:pic>
                <p:pic>
                  <p:nvPicPr>
                    <p:cNvPr id="17" name="Picture 16">
                      <a:extLst>
                        <a:ext uri="{FF2B5EF4-FFF2-40B4-BE49-F238E27FC236}">
                          <a16:creationId xmlns:a16="http://schemas.microsoft.com/office/drawing/2014/main" id="{940A3669-7B4F-7158-A5E2-DFCF5F05EB2B}"/>
                        </a:ext>
                      </a:extLst>
                    </p:cNvPr>
                    <p:cNvPicPr>
                      <a:picLocks noChangeAspect="1"/>
                    </p:cNvPicPr>
                    <p:nvPr/>
                  </p:nvPicPr>
                  <p:blipFill>
                    <a:blip r:embed="rId4"/>
                    <a:stretch>
                      <a:fillRect/>
                    </a:stretch>
                  </p:blipFill>
                  <p:spPr>
                    <a:xfrm>
                      <a:off x="6015204" y="2079331"/>
                      <a:ext cx="491700" cy="491700"/>
                    </a:xfrm>
                    <a:prstGeom prst="rect">
                      <a:avLst/>
                    </a:prstGeom>
                  </p:spPr>
                </p:pic>
                <p:cxnSp>
                  <p:nvCxnSpPr>
                    <p:cNvPr id="20" name="Straight Connector 19">
                      <a:extLst>
                        <a:ext uri="{FF2B5EF4-FFF2-40B4-BE49-F238E27FC236}">
                          <a16:creationId xmlns:a16="http://schemas.microsoft.com/office/drawing/2014/main" id="{E60D111A-56A2-4531-FFF5-28B8C0F66B92}"/>
                        </a:ext>
                      </a:extLst>
                    </p:cNvPr>
                    <p:cNvCxnSpPr>
                      <a:cxnSpLocks/>
                      <a:stCxn id="26" idx="2"/>
                      <a:endCxn id="9" idx="0"/>
                    </p:cNvCxnSpPr>
                    <p:nvPr/>
                  </p:nvCxnSpPr>
                  <p:spPr>
                    <a:xfrm>
                      <a:off x="5723421" y="2644723"/>
                      <a:ext cx="1" cy="449199"/>
                    </a:xfrm>
                    <a:prstGeom prst="line">
                      <a:avLst/>
                    </a:prstGeom>
                    <a:ln/>
                  </p:spPr>
                  <p:style>
                    <a:lnRef idx="2">
                      <a:schemeClr val="accent2"/>
                    </a:lnRef>
                    <a:fillRef idx="0">
                      <a:schemeClr val="accent2"/>
                    </a:fillRef>
                    <a:effectRef idx="1">
                      <a:schemeClr val="accent2"/>
                    </a:effectRef>
                    <a:fontRef idx="minor">
                      <a:schemeClr val="tx1"/>
                    </a:fontRef>
                  </p:style>
                </p:cxnSp>
                <p:sp>
                  <p:nvSpPr>
                    <p:cNvPr id="33" name="Rectangle 32">
                      <a:extLst>
                        <a:ext uri="{FF2B5EF4-FFF2-40B4-BE49-F238E27FC236}">
                          <a16:creationId xmlns:a16="http://schemas.microsoft.com/office/drawing/2014/main" id="{AC0F13B3-E2FA-0212-18A3-F31E1ADC894A}"/>
                        </a:ext>
                      </a:extLst>
                    </p:cNvPr>
                    <p:cNvSpPr/>
                    <p:nvPr/>
                  </p:nvSpPr>
                  <p:spPr>
                    <a:xfrm>
                      <a:off x="3471484" y="4828550"/>
                      <a:ext cx="914400" cy="677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Tune Model</a:t>
                      </a:r>
                    </a:p>
                  </p:txBody>
                </p:sp>
                <p:sp>
                  <p:nvSpPr>
                    <p:cNvPr id="34" name="Rectangle 33">
                      <a:extLst>
                        <a:ext uri="{FF2B5EF4-FFF2-40B4-BE49-F238E27FC236}">
                          <a16:creationId xmlns:a16="http://schemas.microsoft.com/office/drawing/2014/main" id="{A5BE8B37-8CA9-79CD-3A1D-9176C90E7EB4}"/>
                        </a:ext>
                      </a:extLst>
                    </p:cNvPr>
                    <p:cNvSpPr/>
                    <p:nvPr/>
                  </p:nvSpPr>
                  <p:spPr>
                    <a:xfrm>
                      <a:off x="7308873" y="4828550"/>
                      <a:ext cx="914400" cy="6774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Evaluate Results</a:t>
                      </a:r>
                    </a:p>
                  </p:txBody>
                </p:sp>
                <p:sp>
                  <p:nvSpPr>
                    <p:cNvPr id="36" name="Rectangle: Rounded Corners 35">
                      <a:extLst>
                        <a:ext uri="{FF2B5EF4-FFF2-40B4-BE49-F238E27FC236}">
                          <a16:creationId xmlns:a16="http://schemas.microsoft.com/office/drawing/2014/main" id="{C19685E7-8033-A5A7-9250-78BE40FD3388}"/>
                        </a:ext>
                      </a:extLst>
                    </p:cNvPr>
                    <p:cNvSpPr/>
                    <p:nvPr/>
                  </p:nvSpPr>
                  <p:spPr>
                    <a:xfrm>
                      <a:off x="5214556" y="4369699"/>
                      <a:ext cx="1017729" cy="3236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a:latin typeface="Aptos" panose="020B0004020202020204" pitchFamily="34" charset="0"/>
                        </a:rPr>
                        <a:t>Input Text</a:t>
                      </a:r>
                    </a:p>
                  </p:txBody>
                </p:sp>
                <p:sp>
                  <p:nvSpPr>
                    <p:cNvPr id="37" name="Arrow: Right 36">
                      <a:extLst>
                        <a:ext uri="{FF2B5EF4-FFF2-40B4-BE49-F238E27FC236}">
                          <a16:creationId xmlns:a16="http://schemas.microsoft.com/office/drawing/2014/main" id="{576A8D71-3519-137D-C21A-3BC333B15C03}"/>
                        </a:ext>
                      </a:extLst>
                    </p:cNvPr>
                    <p:cNvSpPr/>
                    <p:nvPr/>
                  </p:nvSpPr>
                  <p:spPr>
                    <a:xfrm rot="16200000">
                      <a:off x="5498935" y="4034822"/>
                      <a:ext cx="448972" cy="220781"/>
                    </a:xfrm>
                    <a:prstGeom prst="rightArrow">
                      <a:avLst>
                        <a:gd name="adj1" fmla="val 50000"/>
                        <a:gd name="adj2" fmla="val 7681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6D377992-A593-2DBD-F1AF-7DF342E70C7F}"/>
                        </a:ext>
                      </a:extLst>
                    </p:cNvPr>
                    <p:cNvSpPr/>
                    <p:nvPr/>
                  </p:nvSpPr>
                  <p:spPr>
                    <a:xfrm>
                      <a:off x="7257208" y="3374053"/>
                      <a:ext cx="1017729" cy="3236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a:latin typeface="Aptos" panose="020B0004020202020204" pitchFamily="34" charset="0"/>
                        </a:rPr>
                        <a:t>Output</a:t>
                      </a:r>
                    </a:p>
                  </p:txBody>
                </p:sp>
                <p:sp>
                  <p:nvSpPr>
                    <p:cNvPr id="39" name="Arrow: Right 38">
                      <a:extLst>
                        <a:ext uri="{FF2B5EF4-FFF2-40B4-BE49-F238E27FC236}">
                          <a16:creationId xmlns:a16="http://schemas.microsoft.com/office/drawing/2014/main" id="{0B22145B-B967-A701-CA10-7C2C5612A73C}"/>
                        </a:ext>
                      </a:extLst>
                    </p:cNvPr>
                    <p:cNvSpPr/>
                    <p:nvPr/>
                  </p:nvSpPr>
                  <p:spPr>
                    <a:xfrm>
                      <a:off x="6272304" y="3429000"/>
                      <a:ext cx="1017729" cy="220781"/>
                    </a:xfrm>
                    <a:prstGeom prst="rightArrow">
                      <a:avLst>
                        <a:gd name="adj1" fmla="val 50000"/>
                        <a:gd name="adj2" fmla="val 7681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DFADF0CB-EFD8-4EBF-CACA-5414C5C97918}"/>
                        </a:ext>
                      </a:extLst>
                    </p:cNvPr>
                    <p:cNvCxnSpPr>
                      <a:cxnSpLocks/>
                      <a:stCxn id="33" idx="0"/>
                      <a:endCxn id="8" idx="2"/>
                    </p:cNvCxnSpPr>
                    <p:nvPr/>
                  </p:nvCxnSpPr>
                  <p:spPr>
                    <a:xfrm flipV="1">
                      <a:off x="3928684" y="3874637"/>
                      <a:ext cx="0" cy="953913"/>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7AC7C719-ABB7-9486-0AA8-5C2DDF634872}"/>
                        </a:ext>
                      </a:extLst>
                    </p:cNvPr>
                    <p:cNvCxnSpPr>
                      <a:cxnSpLocks/>
                      <a:stCxn id="34" idx="1"/>
                      <a:endCxn id="33" idx="3"/>
                    </p:cNvCxnSpPr>
                    <p:nvPr/>
                  </p:nvCxnSpPr>
                  <p:spPr>
                    <a:xfrm flipH="1">
                      <a:off x="4385884" y="5167293"/>
                      <a:ext cx="2922989" cy="0"/>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6F78834-1FD9-357F-5547-4326CAE5C9A7}"/>
                        </a:ext>
                      </a:extLst>
                    </p:cNvPr>
                    <p:cNvCxnSpPr>
                      <a:cxnSpLocks/>
                      <a:stCxn id="34" idx="0"/>
                      <a:endCxn id="38" idx="2"/>
                    </p:cNvCxnSpPr>
                    <p:nvPr/>
                  </p:nvCxnSpPr>
                  <p:spPr>
                    <a:xfrm flipV="1">
                      <a:off x="7766073" y="3697734"/>
                      <a:ext cx="0" cy="1130816"/>
                    </a:xfrm>
                    <a:prstGeom prst="straightConnector1">
                      <a:avLst/>
                    </a:prstGeom>
                    <a:ln w="25400">
                      <a:tailEnd type="triangle"/>
                    </a:ln>
                  </p:spPr>
                  <p:style>
                    <a:lnRef idx="2">
                      <a:schemeClr val="accent1"/>
                    </a:lnRef>
                    <a:fillRef idx="0">
                      <a:schemeClr val="accent1"/>
                    </a:fillRef>
                    <a:effectRef idx="1">
                      <a:schemeClr val="accent1"/>
                    </a:effectRef>
                    <a:fontRef idx="minor">
                      <a:schemeClr val="tx1"/>
                    </a:fontRef>
                  </p:style>
                </p:cxnSp>
                <p:sp>
                  <p:nvSpPr>
                    <p:cNvPr id="151" name="Arrow: Right 150">
                      <a:extLst>
                        <a:ext uri="{FF2B5EF4-FFF2-40B4-BE49-F238E27FC236}">
                          <a16:creationId xmlns:a16="http://schemas.microsoft.com/office/drawing/2014/main" id="{6B4C152E-274F-CBC2-30BB-45F3F416060C}"/>
                        </a:ext>
                      </a:extLst>
                    </p:cNvPr>
                    <p:cNvSpPr/>
                    <p:nvPr/>
                  </p:nvSpPr>
                  <p:spPr>
                    <a:xfrm rot="10800000">
                      <a:off x="8209659" y="5089490"/>
                      <a:ext cx="640222" cy="183303"/>
                    </a:xfrm>
                    <a:prstGeom prst="rightArrow">
                      <a:avLst>
                        <a:gd name="adj1" fmla="val 50000"/>
                        <a:gd name="adj2" fmla="val 7681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grpSp>
                <p:nvGrpSpPr>
                  <p:cNvPr id="142" name="Group 141">
                    <a:extLst>
                      <a:ext uri="{FF2B5EF4-FFF2-40B4-BE49-F238E27FC236}">
                        <a16:creationId xmlns:a16="http://schemas.microsoft.com/office/drawing/2014/main" id="{75FF1031-5401-CE8D-0BD8-E3BE48F25542}"/>
                      </a:ext>
                    </a:extLst>
                  </p:cNvPr>
                  <p:cNvGrpSpPr/>
                  <p:nvPr/>
                </p:nvGrpSpPr>
                <p:grpSpPr>
                  <a:xfrm>
                    <a:off x="8281360" y="2440702"/>
                    <a:ext cx="3148329" cy="2163783"/>
                    <a:chOff x="8289546" y="2462569"/>
                    <a:chExt cx="3148329" cy="2163783"/>
                  </a:xfrm>
                </p:grpSpPr>
                <p:grpSp>
                  <p:nvGrpSpPr>
                    <p:cNvPr id="125" name="Group 124">
                      <a:extLst>
                        <a:ext uri="{FF2B5EF4-FFF2-40B4-BE49-F238E27FC236}">
                          <a16:creationId xmlns:a16="http://schemas.microsoft.com/office/drawing/2014/main" id="{9CD73AC7-4C75-C6AE-9899-4381B112186C}"/>
                        </a:ext>
                      </a:extLst>
                    </p:cNvPr>
                    <p:cNvGrpSpPr/>
                    <p:nvPr/>
                  </p:nvGrpSpPr>
                  <p:grpSpPr>
                    <a:xfrm>
                      <a:off x="8289546" y="2783660"/>
                      <a:ext cx="1886689" cy="1477366"/>
                      <a:chOff x="8289546" y="2783660"/>
                      <a:chExt cx="1886689" cy="1477366"/>
                    </a:xfrm>
                  </p:grpSpPr>
                  <p:grpSp>
                    <p:nvGrpSpPr>
                      <p:cNvPr id="105" name="Group 104">
                        <a:extLst>
                          <a:ext uri="{FF2B5EF4-FFF2-40B4-BE49-F238E27FC236}">
                            <a16:creationId xmlns:a16="http://schemas.microsoft.com/office/drawing/2014/main" id="{BAC9B83A-1EF7-8FCA-E089-F49F601C6C14}"/>
                          </a:ext>
                        </a:extLst>
                      </p:cNvPr>
                      <p:cNvGrpSpPr/>
                      <p:nvPr/>
                    </p:nvGrpSpPr>
                    <p:grpSpPr>
                      <a:xfrm>
                        <a:off x="8435276" y="2783660"/>
                        <a:ext cx="1740959" cy="1477366"/>
                        <a:chOff x="8359073" y="2783660"/>
                        <a:chExt cx="1740959" cy="1477366"/>
                      </a:xfrm>
                    </p:grpSpPr>
                    <p:cxnSp>
                      <p:nvCxnSpPr>
                        <p:cNvPr id="59" name="Straight Connector 58">
                          <a:extLst>
                            <a:ext uri="{FF2B5EF4-FFF2-40B4-BE49-F238E27FC236}">
                              <a16:creationId xmlns:a16="http://schemas.microsoft.com/office/drawing/2014/main" id="{B0E55773-424E-5B6C-4D2C-FB986EE4D307}"/>
                            </a:ext>
                          </a:extLst>
                        </p:cNvPr>
                        <p:cNvCxnSpPr>
                          <a:cxnSpLocks/>
                        </p:cNvCxnSpPr>
                        <p:nvPr/>
                      </p:nvCxnSpPr>
                      <p:spPr>
                        <a:xfrm>
                          <a:off x="8367165" y="3561823"/>
                          <a:ext cx="1457744"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70" name="Freeform: Shape 69">
                          <a:extLst>
                            <a:ext uri="{FF2B5EF4-FFF2-40B4-BE49-F238E27FC236}">
                              <a16:creationId xmlns:a16="http://schemas.microsoft.com/office/drawing/2014/main" id="{C3678B44-7028-1810-BA51-23CEB373A505}"/>
                            </a:ext>
                          </a:extLst>
                        </p:cNvPr>
                        <p:cNvSpPr/>
                        <p:nvPr/>
                      </p:nvSpPr>
                      <p:spPr>
                        <a:xfrm>
                          <a:off x="8367165" y="3668509"/>
                          <a:ext cx="1375646" cy="183300"/>
                        </a:xfrm>
                        <a:custGeom>
                          <a:avLst/>
                          <a:gdLst>
                            <a:gd name="connsiteX0" fmla="*/ 0 w 1375646"/>
                            <a:gd name="connsiteY0" fmla="*/ 14794 h 168543"/>
                            <a:gd name="connsiteX1" fmla="*/ 849663 w 1375646"/>
                            <a:gd name="connsiteY1" fmla="*/ 14794 h 168543"/>
                            <a:gd name="connsiteX2" fmla="*/ 1375646 w 1375646"/>
                            <a:gd name="connsiteY2" fmla="*/ 168543 h 168543"/>
                            <a:gd name="connsiteX0" fmla="*/ 0 w 1375646"/>
                            <a:gd name="connsiteY0" fmla="*/ 5275 h 183300"/>
                            <a:gd name="connsiteX1" fmla="*/ 849663 w 1375646"/>
                            <a:gd name="connsiteY1" fmla="*/ 29551 h 183300"/>
                            <a:gd name="connsiteX2" fmla="*/ 1375646 w 1375646"/>
                            <a:gd name="connsiteY2" fmla="*/ 183300 h 183300"/>
                          </a:gdLst>
                          <a:ahLst/>
                          <a:cxnLst>
                            <a:cxn ang="0">
                              <a:pos x="connsiteX0" y="connsiteY0"/>
                            </a:cxn>
                            <a:cxn ang="0">
                              <a:pos x="connsiteX1" y="connsiteY1"/>
                            </a:cxn>
                            <a:cxn ang="0">
                              <a:pos x="connsiteX2" y="connsiteY2"/>
                            </a:cxn>
                          </a:cxnLst>
                          <a:rect l="l" t="t" r="r" b="b"/>
                          <a:pathLst>
                            <a:path w="1375646" h="183300">
                              <a:moveTo>
                                <a:pt x="0" y="5275"/>
                              </a:moveTo>
                              <a:cubicBezTo>
                                <a:pt x="310194" y="-7538"/>
                                <a:pt x="620389" y="3926"/>
                                <a:pt x="849663" y="29551"/>
                              </a:cubicBezTo>
                              <a:cubicBezTo>
                                <a:pt x="1078937" y="55176"/>
                                <a:pt x="1227291" y="119238"/>
                                <a:pt x="1375646" y="183300"/>
                              </a:cubicBezTo>
                            </a:path>
                          </a:pathLst>
                        </a:custGeom>
                        <a:noFill/>
                        <a:ln w="1270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78ADD7F-8411-59A2-C464-3348902AC66C}"/>
                            </a:ext>
                          </a:extLst>
                        </p:cNvPr>
                        <p:cNvSpPr/>
                        <p:nvPr/>
                      </p:nvSpPr>
                      <p:spPr>
                        <a:xfrm>
                          <a:off x="8367165" y="3767073"/>
                          <a:ext cx="1104790" cy="265934"/>
                        </a:xfrm>
                        <a:custGeom>
                          <a:avLst/>
                          <a:gdLst>
                            <a:gd name="connsiteX0" fmla="*/ 0 w 1375646"/>
                            <a:gd name="connsiteY0" fmla="*/ 14794 h 168543"/>
                            <a:gd name="connsiteX1" fmla="*/ 849663 w 1375646"/>
                            <a:gd name="connsiteY1" fmla="*/ 14794 h 168543"/>
                            <a:gd name="connsiteX2" fmla="*/ 1375646 w 1375646"/>
                            <a:gd name="connsiteY2" fmla="*/ 168543 h 168543"/>
                            <a:gd name="connsiteX0" fmla="*/ 0 w 1375646"/>
                            <a:gd name="connsiteY0" fmla="*/ 2689 h 204991"/>
                            <a:gd name="connsiteX1" fmla="*/ 849663 w 1375646"/>
                            <a:gd name="connsiteY1" fmla="*/ 51242 h 204991"/>
                            <a:gd name="connsiteX2" fmla="*/ 1375646 w 1375646"/>
                            <a:gd name="connsiteY2" fmla="*/ 204991 h 204991"/>
                            <a:gd name="connsiteX0" fmla="*/ 0 w 1327207"/>
                            <a:gd name="connsiteY0" fmla="*/ 2689 h 221175"/>
                            <a:gd name="connsiteX1" fmla="*/ 849663 w 1327207"/>
                            <a:gd name="connsiteY1" fmla="*/ 51242 h 221175"/>
                            <a:gd name="connsiteX2" fmla="*/ 1327207 w 1327207"/>
                            <a:gd name="connsiteY2" fmla="*/ 221175 h 221175"/>
                            <a:gd name="connsiteX0" fmla="*/ 0 w 1317519"/>
                            <a:gd name="connsiteY0" fmla="*/ 2689 h 229267"/>
                            <a:gd name="connsiteX1" fmla="*/ 849663 w 1317519"/>
                            <a:gd name="connsiteY1" fmla="*/ 51242 h 229267"/>
                            <a:gd name="connsiteX2" fmla="*/ 1317519 w 1317519"/>
                            <a:gd name="connsiteY2" fmla="*/ 229267 h 229267"/>
                            <a:gd name="connsiteX0" fmla="*/ 0 w 1317519"/>
                            <a:gd name="connsiteY0" fmla="*/ 2689 h 213082"/>
                            <a:gd name="connsiteX1" fmla="*/ 849663 w 1317519"/>
                            <a:gd name="connsiteY1" fmla="*/ 51242 h 213082"/>
                            <a:gd name="connsiteX2" fmla="*/ 1317519 w 1317519"/>
                            <a:gd name="connsiteY2" fmla="*/ 213082 h 213082"/>
                            <a:gd name="connsiteX0" fmla="*/ 0 w 1336894"/>
                            <a:gd name="connsiteY0" fmla="*/ 2689 h 237359"/>
                            <a:gd name="connsiteX1" fmla="*/ 849663 w 1336894"/>
                            <a:gd name="connsiteY1" fmla="*/ 51242 h 237359"/>
                            <a:gd name="connsiteX2" fmla="*/ 1336894 w 1336894"/>
                            <a:gd name="connsiteY2" fmla="*/ 237359 h 237359"/>
                            <a:gd name="connsiteX0" fmla="*/ 0 w 1336894"/>
                            <a:gd name="connsiteY0" fmla="*/ 2689 h 237359"/>
                            <a:gd name="connsiteX1" fmla="*/ 849663 w 1336894"/>
                            <a:gd name="connsiteY1" fmla="*/ 51242 h 237359"/>
                            <a:gd name="connsiteX2" fmla="*/ 1336894 w 1336894"/>
                            <a:gd name="connsiteY2" fmla="*/ 237359 h 237359"/>
                            <a:gd name="connsiteX0" fmla="*/ 0 w 1322640"/>
                            <a:gd name="connsiteY0" fmla="*/ 2689 h 265934"/>
                            <a:gd name="connsiteX1" fmla="*/ 849663 w 1322640"/>
                            <a:gd name="connsiteY1" fmla="*/ 51242 h 265934"/>
                            <a:gd name="connsiteX2" fmla="*/ 1322640 w 1322640"/>
                            <a:gd name="connsiteY2" fmla="*/ 265934 h 265934"/>
                            <a:gd name="connsiteX0" fmla="*/ 0 w 1322640"/>
                            <a:gd name="connsiteY0" fmla="*/ 2689 h 265934"/>
                            <a:gd name="connsiteX1" fmla="*/ 849663 w 1322640"/>
                            <a:gd name="connsiteY1" fmla="*/ 51242 h 265934"/>
                            <a:gd name="connsiteX2" fmla="*/ 1322640 w 1322640"/>
                            <a:gd name="connsiteY2" fmla="*/ 265934 h 265934"/>
                            <a:gd name="connsiteX0" fmla="*/ 0 w 1322640"/>
                            <a:gd name="connsiteY0" fmla="*/ 2689 h 265934"/>
                            <a:gd name="connsiteX1" fmla="*/ 849663 w 1322640"/>
                            <a:gd name="connsiteY1" fmla="*/ 51242 h 265934"/>
                            <a:gd name="connsiteX2" fmla="*/ 1322640 w 1322640"/>
                            <a:gd name="connsiteY2" fmla="*/ 265934 h 265934"/>
                          </a:gdLst>
                          <a:ahLst/>
                          <a:cxnLst>
                            <a:cxn ang="0">
                              <a:pos x="connsiteX0" y="connsiteY0"/>
                            </a:cxn>
                            <a:cxn ang="0">
                              <a:pos x="connsiteX1" y="connsiteY1"/>
                            </a:cxn>
                            <a:cxn ang="0">
                              <a:pos x="connsiteX2" y="connsiteY2"/>
                            </a:cxn>
                          </a:cxnLst>
                          <a:rect l="l" t="t" r="r" b="b"/>
                          <a:pathLst>
                            <a:path w="1322640" h="265934">
                              <a:moveTo>
                                <a:pt x="0" y="2689"/>
                              </a:moveTo>
                              <a:cubicBezTo>
                                <a:pt x="310194" y="-10124"/>
                                <a:pt x="620389" y="25617"/>
                                <a:pt x="849663" y="51242"/>
                              </a:cubicBezTo>
                              <a:cubicBezTo>
                                <a:pt x="1078937" y="76867"/>
                                <a:pt x="1201658" y="169019"/>
                                <a:pt x="1322640" y="265934"/>
                              </a:cubicBezTo>
                            </a:path>
                          </a:pathLst>
                        </a:custGeom>
                        <a:noFill/>
                        <a:ln w="127000">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E09E5DFC-EB11-9C5F-B9CF-F7D41C2559CC}"/>
                            </a:ext>
                          </a:extLst>
                        </p:cNvPr>
                        <p:cNvSpPr/>
                        <p:nvPr/>
                      </p:nvSpPr>
                      <p:spPr>
                        <a:xfrm flipV="1">
                          <a:off x="8364784" y="3242597"/>
                          <a:ext cx="1375646" cy="204991"/>
                        </a:xfrm>
                        <a:custGeom>
                          <a:avLst/>
                          <a:gdLst>
                            <a:gd name="connsiteX0" fmla="*/ 0 w 1375646"/>
                            <a:gd name="connsiteY0" fmla="*/ 14794 h 168543"/>
                            <a:gd name="connsiteX1" fmla="*/ 849663 w 1375646"/>
                            <a:gd name="connsiteY1" fmla="*/ 14794 h 168543"/>
                            <a:gd name="connsiteX2" fmla="*/ 1375646 w 1375646"/>
                            <a:gd name="connsiteY2" fmla="*/ 168543 h 168543"/>
                            <a:gd name="connsiteX0" fmla="*/ 0 w 1375646"/>
                            <a:gd name="connsiteY0" fmla="*/ 2690 h 204991"/>
                            <a:gd name="connsiteX1" fmla="*/ 849663 w 1375646"/>
                            <a:gd name="connsiteY1" fmla="*/ 51242 h 204991"/>
                            <a:gd name="connsiteX2" fmla="*/ 1375646 w 1375646"/>
                            <a:gd name="connsiteY2" fmla="*/ 204991 h 204991"/>
                          </a:gdLst>
                          <a:ahLst/>
                          <a:cxnLst>
                            <a:cxn ang="0">
                              <a:pos x="connsiteX0" y="connsiteY0"/>
                            </a:cxn>
                            <a:cxn ang="0">
                              <a:pos x="connsiteX1" y="connsiteY1"/>
                            </a:cxn>
                            <a:cxn ang="0">
                              <a:pos x="connsiteX2" y="connsiteY2"/>
                            </a:cxn>
                          </a:cxnLst>
                          <a:rect l="l" t="t" r="r" b="b"/>
                          <a:pathLst>
                            <a:path w="1375646" h="204991">
                              <a:moveTo>
                                <a:pt x="0" y="2690"/>
                              </a:moveTo>
                              <a:cubicBezTo>
                                <a:pt x="310194" y="-10123"/>
                                <a:pt x="620389" y="25617"/>
                                <a:pt x="849663" y="51242"/>
                              </a:cubicBezTo>
                              <a:cubicBezTo>
                                <a:pt x="1078937" y="76867"/>
                                <a:pt x="1227291" y="140929"/>
                                <a:pt x="1375646" y="204991"/>
                              </a:cubicBezTo>
                            </a:path>
                          </a:pathLst>
                        </a:custGeom>
                        <a:solidFill>
                          <a:srgbClr val="95B8BF"/>
                        </a:solidFill>
                        <a:ln w="1270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5F59F574-D7B0-E2FE-41CA-63CF6F0629D3}"/>
                            </a:ext>
                          </a:extLst>
                        </p:cNvPr>
                        <p:cNvSpPr/>
                        <p:nvPr/>
                      </p:nvSpPr>
                      <p:spPr>
                        <a:xfrm flipV="1">
                          <a:off x="8359073" y="3033599"/>
                          <a:ext cx="1076236" cy="287260"/>
                        </a:xfrm>
                        <a:custGeom>
                          <a:avLst/>
                          <a:gdLst>
                            <a:gd name="connsiteX0" fmla="*/ 0 w 1375646"/>
                            <a:gd name="connsiteY0" fmla="*/ 14794 h 168543"/>
                            <a:gd name="connsiteX1" fmla="*/ 849663 w 1375646"/>
                            <a:gd name="connsiteY1" fmla="*/ 14794 h 168543"/>
                            <a:gd name="connsiteX2" fmla="*/ 1375646 w 1375646"/>
                            <a:gd name="connsiteY2" fmla="*/ 168543 h 168543"/>
                            <a:gd name="connsiteX0" fmla="*/ 0 w 1385334"/>
                            <a:gd name="connsiteY0" fmla="*/ 4037 h 190155"/>
                            <a:gd name="connsiteX1" fmla="*/ 859351 w 1385334"/>
                            <a:gd name="connsiteY1" fmla="*/ 36406 h 190155"/>
                            <a:gd name="connsiteX2" fmla="*/ 1385334 w 1385334"/>
                            <a:gd name="connsiteY2" fmla="*/ 190155 h 190155"/>
                            <a:gd name="connsiteX0" fmla="*/ 0 w 1288456"/>
                            <a:gd name="connsiteY0" fmla="*/ 4037 h 287260"/>
                            <a:gd name="connsiteX1" fmla="*/ 859351 w 1288456"/>
                            <a:gd name="connsiteY1" fmla="*/ 36406 h 287260"/>
                            <a:gd name="connsiteX2" fmla="*/ 1288456 w 1288456"/>
                            <a:gd name="connsiteY2" fmla="*/ 287260 h 287260"/>
                            <a:gd name="connsiteX0" fmla="*/ 0 w 1288456"/>
                            <a:gd name="connsiteY0" fmla="*/ 4037 h 287260"/>
                            <a:gd name="connsiteX1" fmla="*/ 859351 w 1288456"/>
                            <a:gd name="connsiteY1" fmla="*/ 36406 h 287260"/>
                            <a:gd name="connsiteX2" fmla="*/ 1288456 w 1288456"/>
                            <a:gd name="connsiteY2" fmla="*/ 287260 h 287260"/>
                          </a:gdLst>
                          <a:ahLst/>
                          <a:cxnLst>
                            <a:cxn ang="0">
                              <a:pos x="connsiteX0" y="connsiteY0"/>
                            </a:cxn>
                            <a:cxn ang="0">
                              <a:pos x="connsiteX1" y="connsiteY1"/>
                            </a:cxn>
                            <a:cxn ang="0">
                              <a:pos x="connsiteX2" y="connsiteY2"/>
                            </a:cxn>
                          </a:cxnLst>
                          <a:rect l="l" t="t" r="r" b="b"/>
                          <a:pathLst>
                            <a:path w="1288456" h="287260">
                              <a:moveTo>
                                <a:pt x="0" y="4037"/>
                              </a:moveTo>
                              <a:cubicBezTo>
                                <a:pt x="310194" y="-8776"/>
                                <a:pt x="630077" y="10781"/>
                                <a:pt x="859351" y="36406"/>
                              </a:cubicBezTo>
                              <a:cubicBezTo>
                                <a:pt x="1088625" y="62031"/>
                                <a:pt x="1198226" y="174645"/>
                                <a:pt x="1288456" y="287260"/>
                              </a:cubicBezTo>
                            </a:path>
                          </a:pathLst>
                        </a:custGeom>
                        <a:noFill/>
                        <a:ln w="1270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A02249A4-DEEF-1CBD-D6C2-B31D4BF4CA73}"/>
                            </a:ext>
                          </a:extLst>
                        </p:cNvPr>
                        <p:cNvGrpSpPr/>
                        <p:nvPr/>
                      </p:nvGrpSpPr>
                      <p:grpSpPr>
                        <a:xfrm>
                          <a:off x="9358672" y="2783660"/>
                          <a:ext cx="291307" cy="287260"/>
                          <a:chOff x="9370577" y="2783660"/>
                          <a:chExt cx="291307" cy="287260"/>
                        </a:xfrm>
                        <a:effectLst>
                          <a:outerShdw blurRad="50800" dist="38100" dir="2700000" algn="tl" rotWithShape="0">
                            <a:prstClr val="black">
                              <a:alpha val="40000"/>
                            </a:prstClr>
                          </a:outerShdw>
                        </a:effectLst>
                      </p:grpSpPr>
                      <p:sp>
                        <p:nvSpPr>
                          <p:cNvPr id="75" name="Oval 74">
                            <a:extLst>
                              <a:ext uri="{FF2B5EF4-FFF2-40B4-BE49-F238E27FC236}">
                                <a16:creationId xmlns:a16="http://schemas.microsoft.com/office/drawing/2014/main" id="{36EC76F5-6A8F-E458-AAC3-BCED0D311C91}"/>
                              </a:ext>
                            </a:extLst>
                          </p:cNvPr>
                          <p:cNvSpPr/>
                          <p:nvPr/>
                        </p:nvSpPr>
                        <p:spPr>
                          <a:xfrm>
                            <a:off x="9370577" y="2783660"/>
                            <a:ext cx="291307" cy="287260"/>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22169B29-0C31-F146-435D-0EE6D2839863}"/>
                              </a:ext>
                            </a:extLst>
                          </p:cNvPr>
                          <p:cNvSpPr/>
                          <p:nvPr/>
                        </p:nvSpPr>
                        <p:spPr>
                          <a:xfrm>
                            <a:off x="9404822" y="2813047"/>
                            <a:ext cx="227643" cy="22448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31A0AEE3-7688-39DA-52D5-D7A77018F207}"/>
                            </a:ext>
                          </a:extLst>
                        </p:cNvPr>
                        <p:cNvGrpSpPr/>
                        <p:nvPr/>
                      </p:nvGrpSpPr>
                      <p:grpSpPr>
                        <a:xfrm>
                          <a:off x="9702388" y="3040404"/>
                          <a:ext cx="291307" cy="287260"/>
                          <a:chOff x="9370577" y="2783660"/>
                          <a:chExt cx="291307" cy="287260"/>
                        </a:xfrm>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219B524A-9962-2BE8-8136-2BE5EC79C392}"/>
                              </a:ext>
                            </a:extLst>
                          </p:cNvPr>
                          <p:cNvSpPr/>
                          <p:nvPr/>
                        </p:nvSpPr>
                        <p:spPr>
                          <a:xfrm>
                            <a:off x="9370577" y="2783660"/>
                            <a:ext cx="291307" cy="2872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09EB5B2D-C7E0-3488-38C9-5FD5E138772C}"/>
                              </a:ext>
                            </a:extLst>
                          </p:cNvPr>
                          <p:cNvSpPr/>
                          <p:nvPr/>
                        </p:nvSpPr>
                        <p:spPr>
                          <a:xfrm>
                            <a:off x="9404822" y="2813047"/>
                            <a:ext cx="227643" cy="22448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1B52911E-A241-B736-4071-976E06D9747D}"/>
                            </a:ext>
                          </a:extLst>
                        </p:cNvPr>
                        <p:cNvGrpSpPr/>
                        <p:nvPr/>
                      </p:nvGrpSpPr>
                      <p:grpSpPr>
                        <a:xfrm>
                          <a:off x="9808725" y="3418193"/>
                          <a:ext cx="291307" cy="287260"/>
                          <a:chOff x="9370577" y="2783660"/>
                          <a:chExt cx="291307" cy="287260"/>
                        </a:xfrm>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1EEF50F3-36A0-7420-D458-FE2DB2EEC776}"/>
                              </a:ext>
                            </a:extLst>
                          </p:cNvPr>
                          <p:cNvSpPr/>
                          <p:nvPr/>
                        </p:nvSpPr>
                        <p:spPr>
                          <a:xfrm>
                            <a:off x="9370577" y="2783660"/>
                            <a:ext cx="291307" cy="28726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BD1DDBDE-8E7A-F475-DE27-3758015C9CCB}"/>
                              </a:ext>
                            </a:extLst>
                          </p:cNvPr>
                          <p:cNvSpPr/>
                          <p:nvPr/>
                        </p:nvSpPr>
                        <p:spPr>
                          <a:xfrm>
                            <a:off x="9404822" y="2813047"/>
                            <a:ext cx="227643" cy="22448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DD71F936-BF45-46F9-9D55-3E4FBA18E7D2}"/>
                            </a:ext>
                          </a:extLst>
                        </p:cNvPr>
                        <p:cNvGrpSpPr/>
                        <p:nvPr/>
                      </p:nvGrpSpPr>
                      <p:grpSpPr>
                        <a:xfrm>
                          <a:off x="9718752" y="3764428"/>
                          <a:ext cx="291307" cy="287260"/>
                          <a:chOff x="9392013" y="2787929"/>
                          <a:chExt cx="291307" cy="287260"/>
                        </a:xfrm>
                        <a:effectLst>
                          <a:outerShdw blurRad="50800" dist="38100" dir="2700000" algn="tl" rotWithShape="0">
                            <a:prstClr val="black">
                              <a:alpha val="40000"/>
                            </a:prstClr>
                          </a:outerShdw>
                        </a:effectLst>
                      </p:grpSpPr>
                      <p:sp>
                        <p:nvSpPr>
                          <p:cNvPr id="97" name="Oval 96">
                            <a:extLst>
                              <a:ext uri="{FF2B5EF4-FFF2-40B4-BE49-F238E27FC236}">
                                <a16:creationId xmlns:a16="http://schemas.microsoft.com/office/drawing/2014/main" id="{3598B466-60FB-9467-9A53-5FFD2AF4F3A0}"/>
                              </a:ext>
                            </a:extLst>
                          </p:cNvPr>
                          <p:cNvSpPr/>
                          <p:nvPr/>
                        </p:nvSpPr>
                        <p:spPr>
                          <a:xfrm>
                            <a:off x="9392013" y="2787929"/>
                            <a:ext cx="291307" cy="287260"/>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F1C51995-B92E-28BA-4879-52D1996D0B55}"/>
                              </a:ext>
                            </a:extLst>
                          </p:cNvPr>
                          <p:cNvSpPr/>
                          <p:nvPr/>
                        </p:nvSpPr>
                        <p:spPr>
                          <a:xfrm>
                            <a:off x="9432950" y="2821836"/>
                            <a:ext cx="227643" cy="22448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9" name="Group 98">
                          <a:extLst>
                            <a:ext uri="{FF2B5EF4-FFF2-40B4-BE49-F238E27FC236}">
                              <a16:creationId xmlns:a16="http://schemas.microsoft.com/office/drawing/2014/main" id="{19680238-AC4A-0C89-FD74-DEDB28370228}"/>
                            </a:ext>
                          </a:extLst>
                        </p:cNvPr>
                        <p:cNvGrpSpPr/>
                        <p:nvPr/>
                      </p:nvGrpSpPr>
                      <p:grpSpPr>
                        <a:xfrm>
                          <a:off x="9391399" y="3973766"/>
                          <a:ext cx="291307" cy="287260"/>
                          <a:chOff x="9370577" y="2783660"/>
                          <a:chExt cx="291307" cy="287260"/>
                        </a:xfrm>
                        <a:effectLst>
                          <a:outerShdw blurRad="50800" dist="38100" dir="2700000" algn="tl" rotWithShape="0">
                            <a:prstClr val="black">
                              <a:alpha val="40000"/>
                            </a:prstClr>
                          </a:outerShdw>
                        </a:effectLst>
                      </p:grpSpPr>
                      <p:sp>
                        <p:nvSpPr>
                          <p:cNvPr id="100" name="Oval 99">
                            <a:extLst>
                              <a:ext uri="{FF2B5EF4-FFF2-40B4-BE49-F238E27FC236}">
                                <a16:creationId xmlns:a16="http://schemas.microsoft.com/office/drawing/2014/main" id="{A87EC4C6-522F-ECDB-04E3-48872335A53D}"/>
                              </a:ext>
                            </a:extLst>
                          </p:cNvPr>
                          <p:cNvSpPr/>
                          <p:nvPr/>
                        </p:nvSpPr>
                        <p:spPr>
                          <a:xfrm>
                            <a:off x="9370577" y="2783660"/>
                            <a:ext cx="291307" cy="287260"/>
                          </a:xfrm>
                          <a:prstGeom prst="ellipse">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63778C0D-A632-C59A-5D8D-A65D6EF39C79}"/>
                              </a:ext>
                            </a:extLst>
                          </p:cNvPr>
                          <p:cNvSpPr/>
                          <p:nvPr/>
                        </p:nvSpPr>
                        <p:spPr>
                          <a:xfrm>
                            <a:off x="9404822" y="2813047"/>
                            <a:ext cx="227643" cy="22448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103">
                        <a:extLst>
                          <a:ext uri="{FF2B5EF4-FFF2-40B4-BE49-F238E27FC236}">
                            <a16:creationId xmlns:a16="http://schemas.microsoft.com/office/drawing/2014/main" id="{733F46BA-3151-4DEB-605D-39DB303966ED}"/>
                          </a:ext>
                        </a:extLst>
                      </p:cNvPr>
                      <p:cNvGrpSpPr/>
                      <p:nvPr/>
                    </p:nvGrpSpPr>
                    <p:grpSpPr>
                      <a:xfrm>
                        <a:off x="8289546" y="3233199"/>
                        <a:ext cx="502687" cy="609212"/>
                        <a:chOff x="8234053" y="3251702"/>
                        <a:chExt cx="406472" cy="609212"/>
                      </a:xfrm>
                      <a:solidFill>
                        <a:schemeClr val="accent2">
                          <a:lumMod val="40000"/>
                          <a:lumOff val="60000"/>
                          <a:alpha val="79000"/>
                        </a:schemeClr>
                      </a:solidFill>
                      <a:effectLst>
                        <a:outerShdw blurRad="50800" dist="38100" dir="5400000" algn="t" rotWithShape="0">
                          <a:prstClr val="black">
                            <a:alpha val="40000"/>
                          </a:prstClr>
                        </a:outerShdw>
                      </a:effectLst>
                    </p:grpSpPr>
                    <p:sp>
                      <p:nvSpPr>
                        <p:cNvPr id="102" name="Isosceles Triangle 101">
                          <a:extLst>
                            <a:ext uri="{FF2B5EF4-FFF2-40B4-BE49-F238E27FC236}">
                              <a16:creationId xmlns:a16="http://schemas.microsoft.com/office/drawing/2014/main" id="{065CDF40-80D8-C7BB-FDB9-61700F1AAF9C}"/>
                            </a:ext>
                          </a:extLst>
                        </p:cNvPr>
                        <p:cNvSpPr/>
                        <p:nvPr/>
                      </p:nvSpPr>
                      <p:spPr>
                        <a:xfrm rot="5400000">
                          <a:off x="8195692" y="3416081"/>
                          <a:ext cx="609212" cy="280454"/>
                        </a:xfrm>
                        <a:prstGeom prst="triangle">
                          <a:avLst/>
                        </a:prstGeom>
                        <a:grpFill/>
                        <a:ln>
                          <a:noFill/>
                        </a:ln>
                        <a:effectLst>
                          <a:outerShdw blurRad="50800" dist="50800" dir="5400000" algn="ctr" rotWithShape="0">
                            <a:srgbClr val="000000">
                              <a:alpha val="87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5B13F412-DA2F-93F4-6988-BB09B68C340F}"/>
                            </a:ext>
                          </a:extLst>
                        </p:cNvPr>
                        <p:cNvSpPr/>
                        <p:nvPr/>
                      </p:nvSpPr>
                      <p:spPr>
                        <a:xfrm>
                          <a:off x="8234053" y="3374053"/>
                          <a:ext cx="133094" cy="3861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1" name="Group 140">
                      <a:extLst>
                        <a:ext uri="{FF2B5EF4-FFF2-40B4-BE49-F238E27FC236}">
                          <a16:creationId xmlns:a16="http://schemas.microsoft.com/office/drawing/2014/main" id="{214A06CE-85B3-FA72-AA7E-BAA540094754}"/>
                        </a:ext>
                      </a:extLst>
                    </p:cNvPr>
                    <p:cNvGrpSpPr/>
                    <p:nvPr/>
                  </p:nvGrpSpPr>
                  <p:grpSpPr>
                    <a:xfrm>
                      <a:off x="9246424" y="2462569"/>
                      <a:ext cx="2191451" cy="2163783"/>
                      <a:chOff x="9246424" y="2462569"/>
                      <a:chExt cx="2191451" cy="2163783"/>
                    </a:xfrm>
                  </p:grpSpPr>
                  <p:pic>
                    <p:nvPicPr>
                      <p:cNvPr id="122" name="Graphic 121" descr="Circular flowchart with solid fill">
                        <a:extLst>
                          <a:ext uri="{FF2B5EF4-FFF2-40B4-BE49-F238E27FC236}">
                            <a16:creationId xmlns:a16="http://schemas.microsoft.com/office/drawing/2014/main" id="{45743349-5EC4-3125-055F-B7EA782867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17336" y="3778085"/>
                        <a:ext cx="259433" cy="259433"/>
                      </a:xfrm>
                      <a:prstGeom prst="rect">
                        <a:avLst/>
                      </a:prstGeom>
                    </p:spPr>
                  </p:pic>
                  <p:grpSp>
                    <p:nvGrpSpPr>
                      <p:cNvPr id="139" name="Group 138">
                        <a:extLst>
                          <a:ext uri="{FF2B5EF4-FFF2-40B4-BE49-F238E27FC236}">
                            <a16:creationId xmlns:a16="http://schemas.microsoft.com/office/drawing/2014/main" id="{9AAE42EE-1764-E176-29AE-D0D9DFFCB27D}"/>
                          </a:ext>
                        </a:extLst>
                      </p:cNvPr>
                      <p:cNvGrpSpPr/>
                      <p:nvPr/>
                    </p:nvGrpSpPr>
                    <p:grpSpPr>
                      <a:xfrm>
                        <a:off x="9246424" y="2462569"/>
                        <a:ext cx="2191451" cy="2163783"/>
                        <a:chOff x="9246424" y="2462569"/>
                        <a:chExt cx="2191451" cy="2163783"/>
                      </a:xfrm>
                    </p:grpSpPr>
                    <p:sp>
                      <p:nvSpPr>
                        <p:cNvPr id="112" name="TextBox 111">
                          <a:extLst>
                            <a:ext uri="{FF2B5EF4-FFF2-40B4-BE49-F238E27FC236}">
                              <a16:creationId xmlns:a16="http://schemas.microsoft.com/office/drawing/2014/main" id="{7CC80E9A-8F65-549D-8646-A7CF04F075CE}"/>
                            </a:ext>
                          </a:extLst>
                        </p:cNvPr>
                        <p:cNvSpPr txBox="1"/>
                        <p:nvPr/>
                      </p:nvSpPr>
                      <p:spPr>
                        <a:xfrm>
                          <a:off x="9246424" y="2462569"/>
                          <a:ext cx="968957" cy="369332"/>
                        </a:xfrm>
                        <a:prstGeom prst="rect">
                          <a:avLst/>
                        </a:prstGeom>
                        <a:noFill/>
                      </p:spPr>
                      <p:txBody>
                        <a:bodyPr wrap="square" rtlCol="0">
                          <a:spAutoFit/>
                        </a:bodyPr>
                        <a:lstStyle/>
                        <a:p>
                          <a:r>
                            <a:rPr lang="en-US" sz="900" b="1" dirty="0">
                              <a:latin typeface="Aptos" panose="020B0004020202020204" pitchFamily="34" charset="0"/>
                            </a:rPr>
                            <a:t>Event &amp; entity detection</a:t>
                          </a:r>
                        </a:p>
                      </p:txBody>
                    </p:sp>
                    <p:sp>
                      <p:nvSpPr>
                        <p:cNvPr id="113" name="TextBox 112">
                          <a:extLst>
                            <a:ext uri="{FF2B5EF4-FFF2-40B4-BE49-F238E27FC236}">
                              <a16:creationId xmlns:a16="http://schemas.microsoft.com/office/drawing/2014/main" id="{CE48849C-2B20-6BD0-99D1-C5BCCA3396B2}"/>
                            </a:ext>
                          </a:extLst>
                        </p:cNvPr>
                        <p:cNvSpPr txBox="1"/>
                        <p:nvPr/>
                      </p:nvSpPr>
                      <p:spPr>
                        <a:xfrm>
                          <a:off x="9957887" y="2896696"/>
                          <a:ext cx="968957" cy="369332"/>
                        </a:xfrm>
                        <a:prstGeom prst="rect">
                          <a:avLst/>
                        </a:prstGeom>
                        <a:noFill/>
                      </p:spPr>
                      <p:txBody>
                        <a:bodyPr wrap="square" rtlCol="0">
                          <a:spAutoFit/>
                        </a:bodyPr>
                        <a:lstStyle/>
                        <a:p>
                          <a:r>
                            <a:rPr lang="en-US" sz="900" b="1" dirty="0">
                              <a:latin typeface="Aptos" panose="020B0004020202020204" pitchFamily="34" charset="0"/>
                            </a:rPr>
                            <a:t>Argument       </a:t>
                          </a:r>
                        </a:p>
                        <a:p>
                          <a:r>
                            <a:rPr lang="en-US" sz="900" b="1" dirty="0">
                              <a:latin typeface="Aptos" panose="020B0004020202020204" pitchFamily="34" charset="0"/>
                            </a:rPr>
                            <a:t>    structure</a:t>
                          </a:r>
                        </a:p>
                      </p:txBody>
                    </p:sp>
                    <p:sp>
                      <p:nvSpPr>
                        <p:cNvPr id="114" name="TextBox 113">
                          <a:extLst>
                            <a:ext uri="{FF2B5EF4-FFF2-40B4-BE49-F238E27FC236}">
                              <a16:creationId xmlns:a16="http://schemas.microsoft.com/office/drawing/2014/main" id="{CBF8D4D1-98DA-5A07-A14D-FF20C0BB16DE}"/>
                            </a:ext>
                          </a:extLst>
                        </p:cNvPr>
                        <p:cNvSpPr txBox="1"/>
                        <p:nvPr/>
                      </p:nvSpPr>
                      <p:spPr>
                        <a:xfrm>
                          <a:off x="10109628" y="3408407"/>
                          <a:ext cx="1328247" cy="369332"/>
                        </a:xfrm>
                        <a:prstGeom prst="rect">
                          <a:avLst/>
                        </a:prstGeom>
                        <a:noFill/>
                      </p:spPr>
                      <p:txBody>
                        <a:bodyPr wrap="square" rtlCol="0">
                          <a:spAutoFit/>
                        </a:bodyPr>
                        <a:lstStyle/>
                        <a:p>
                          <a:r>
                            <a:rPr lang="en-US" sz="900" b="1" dirty="0">
                              <a:latin typeface="Aptos" panose="020B0004020202020204" pitchFamily="34" charset="0"/>
                            </a:rPr>
                            <a:t>Temporal inference &amp; timeline generation</a:t>
                          </a:r>
                        </a:p>
                      </p:txBody>
                    </p:sp>
                    <p:sp>
                      <p:nvSpPr>
                        <p:cNvPr id="115" name="TextBox 114">
                          <a:extLst>
                            <a:ext uri="{FF2B5EF4-FFF2-40B4-BE49-F238E27FC236}">
                              <a16:creationId xmlns:a16="http://schemas.microsoft.com/office/drawing/2014/main" id="{198B9A33-7FA3-811A-E15B-4C7B5AB2E8FE}"/>
                            </a:ext>
                          </a:extLst>
                        </p:cNvPr>
                        <p:cNvSpPr txBox="1"/>
                        <p:nvPr/>
                      </p:nvSpPr>
                      <p:spPr>
                        <a:xfrm>
                          <a:off x="9985026" y="3819242"/>
                          <a:ext cx="1204316" cy="369332"/>
                        </a:xfrm>
                        <a:prstGeom prst="rect">
                          <a:avLst/>
                        </a:prstGeom>
                        <a:noFill/>
                      </p:spPr>
                      <p:txBody>
                        <a:bodyPr wrap="square" rtlCol="0">
                          <a:spAutoFit/>
                        </a:bodyPr>
                        <a:lstStyle/>
                        <a:p>
                          <a:r>
                            <a:rPr lang="en-US" sz="900" b="1" dirty="0">
                              <a:latin typeface="Aptos" panose="020B0004020202020204" pitchFamily="34" charset="0"/>
                            </a:rPr>
                            <a:t>   Event &amp; entity</a:t>
                          </a:r>
                          <a:br>
                            <a:rPr lang="en-US" sz="900" b="1" dirty="0">
                              <a:latin typeface="Aptos" panose="020B0004020202020204" pitchFamily="34" charset="0"/>
                            </a:rPr>
                          </a:br>
                          <a:r>
                            <a:rPr lang="en-US" sz="900" b="1" dirty="0">
                              <a:latin typeface="Aptos" panose="020B0004020202020204" pitchFamily="34" charset="0"/>
                            </a:rPr>
                            <a:t>relations</a:t>
                          </a:r>
                        </a:p>
                      </p:txBody>
                    </p:sp>
                    <p:sp>
                      <p:nvSpPr>
                        <p:cNvPr id="116" name="TextBox 115">
                          <a:extLst>
                            <a:ext uri="{FF2B5EF4-FFF2-40B4-BE49-F238E27FC236}">
                              <a16:creationId xmlns:a16="http://schemas.microsoft.com/office/drawing/2014/main" id="{5E7E6706-BAEB-035B-B1BC-2DC08A235BED}"/>
                            </a:ext>
                          </a:extLst>
                        </p:cNvPr>
                        <p:cNvSpPr txBox="1"/>
                        <p:nvPr/>
                      </p:nvSpPr>
                      <p:spPr>
                        <a:xfrm>
                          <a:off x="9366932" y="4257020"/>
                          <a:ext cx="1204316" cy="369332"/>
                        </a:xfrm>
                        <a:prstGeom prst="rect">
                          <a:avLst/>
                        </a:prstGeom>
                        <a:noFill/>
                      </p:spPr>
                      <p:txBody>
                        <a:bodyPr wrap="square" rtlCol="0">
                          <a:spAutoFit/>
                        </a:bodyPr>
                        <a:lstStyle/>
                        <a:p>
                          <a:r>
                            <a:rPr lang="en-US" sz="900" b="1" dirty="0">
                              <a:latin typeface="Aptos" panose="020B0004020202020204" pitchFamily="34" charset="0"/>
                            </a:rPr>
                            <a:t>Summarization &amp;</a:t>
                          </a:r>
                          <a:br>
                            <a:rPr lang="en-US" sz="900" b="1" dirty="0">
                              <a:latin typeface="Aptos" panose="020B0004020202020204" pitchFamily="34" charset="0"/>
                            </a:rPr>
                          </a:br>
                          <a:r>
                            <a:rPr lang="en-US" sz="900" b="1" dirty="0">
                              <a:latin typeface="Aptos" panose="020B0004020202020204" pitchFamily="34" charset="0"/>
                            </a:rPr>
                            <a:t>translation</a:t>
                          </a:r>
                        </a:p>
                      </p:txBody>
                    </p:sp>
                    <p:grpSp>
                      <p:nvGrpSpPr>
                        <p:cNvPr id="138" name="Group 137">
                          <a:extLst>
                            <a:ext uri="{FF2B5EF4-FFF2-40B4-BE49-F238E27FC236}">
                              <a16:creationId xmlns:a16="http://schemas.microsoft.com/office/drawing/2014/main" id="{3E1235CD-4644-95FE-C52C-495CDA1AB8CA}"/>
                            </a:ext>
                          </a:extLst>
                        </p:cNvPr>
                        <p:cNvGrpSpPr/>
                        <p:nvPr/>
                      </p:nvGrpSpPr>
                      <p:grpSpPr>
                        <a:xfrm>
                          <a:off x="9470873" y="2808997"/>
                          <a:ext cx="656897" cy="1415255"/>
                          <a:chOff x="9470873" y="2808997"/>
                          <a:chExt cx="656897" cy="1415255"/>
                        </a:xfrm>
                      </p:grpSpPr>
                      <p:pic>
                        <p:nvPicPr>
                          <p:cNvPr id="120" name="Graphic 119" descr="Hourglass Full with solid fill">
                            <a:extLst>
                              <a:ext uri="{FF2B5EF4-FFF2-40B4-BE49-F238E27FC236}">
                                <a16:creationId xmlns:a16="http://schemas.microsoft.com/office/drawing/2014/main" id="{85483EAF-6518-E6CF-921D-1FBBBD70AC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35357" y="3462292"/>
                            <a:ext cx="192413" cy="192413"/>
                          </a:xfrm>
                          <a:prstGeom prst="rect">
                            <a:avLst/>
                          </a:prstGeom>
                        </p:spPr>
                      </p:pic>
                      <p:pic>
                        <p:nvPicPr>
                          <p:cNvPr id="133" name="Graphic 132" descr="Bullseye with solid fill">
                            <a:extLst>
                              <a:ext uri="{FF2B5EF4-FFF2-40B4-BE49-F238E27FC236}">
                                <a16:creationId xmlns:a16="http://schemas.microsoft.com/office/drawing/2014/main" id="{5198CE99-3200-BB38-FB7E-225B0B7E270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70873" y="2808997"/>
                            <a:ext cx="227643" cy="227643"/>
                          </a:xfrm>
                          <a:prstGeom prst="rect">
                            <a:avLst/>
                          </a:prstGeom>
                        </p:spPr>
                      </p:pic>
                      <p:pic>
                        <p:nvPicPr>
                          <p:cNvPr id="135" name="Graphic 134" descr="Gears with solid fill">
                            <a:extLst>
                              <a:ext uri="{FF2B5EF4-FFF2-40B4-BE49-F238E27FC236}">
                                <a16:creationId xmlns:a16="http://schemas.microsoft.com/office/drawing/2014/main" id="{B76A2CDE-AF8F-7729-96A5-150CB23499A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7224" y="3065787"/>
                            <a:ext cx="231016" cy="231016"/>
                          </a:xfrm>
                          <a:prstGeom prst="rect">
                            <a:avLst/>
                          </a:prstGeom>
                        </p:spPr>
                      </p:pic>
                      <p:pic>
                        <p:nvPicPr>
                          <p:cNvPr id="137" name="Graphic 136" descr="Good Idea with solid fill">
                            <a:extLst>
                              <a:ext uri="{FF2B5EF4-FFF2-40B4-BE49-F238E27FC236}">
                                <a16:creationId xmlns:a16="http://schemas.microsoft.com/office/drawing/2014/main" id="{7B63239F-6838-D823-34C3-3A158A496FC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524342" y="4022031"/>
                            <a:ext cx="202221" cy="202221"/>
                          </a:xfrm>
                          <a:prstGeom prst="rect">
                            <a:avLst/>
                          </a:prstGeom>
                        </p:spPr>
                      </p:pic>
                    </p:grpSp>
                  </p:grpSp>
                </p:grpSp>
              </p:grpSp>
            </p:grpSp>
          </p:grpSp>
          <p:sp>
            <p:nvSpPr>
              <p:cNvPr id="150" name="Rectangle: Rounded Corners 149">
                <a:extLst>
                  <a:ext uri="{FF2B5EF4-FFF2-40B4-BE49-F238E27FC236}">
                    <a16:creationId xmlns:a16="http://schemas.microsoft.com/office/drawing/2014/main" id="{7598C718-CFAC-00D9-CA64-E17669BA105D}"/>
                  </a:ext>
                </a:extLst>
              </p:cNvPr>
              <p:cNvSpPr/>
              <p:nvPr/>
            </p:nvSpPr>
            <p:spPr>
              <a:xfrm>
                <a:off x="7700812" y="5118851"/>
                <a:ext cx="1017729" cy="3693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dirty="0">
                    <a:latin typeface="Aptos" panose="020B0004020202020204" pitchFamily="34" charset="0"/>
                  </a:rPr>
                  <a:t>Annotated Test Files</a:t>
                </a:r>
              </a:p>
            </p:txBody>
          </p:sp>
        </p:grpSp>
        <p:pic>
          <p:nvPicPr>
            <p:cNvPr id="153" name="Picture 152">
              <a:extLst>
                <a:ext uri="{FF2B5EF4-FFF2-40B4-BE49-F238E27FC236}">
                  <a16:creationId xmlns:a16="http://schemas.microsoft.com/office/drawing/2014/main" id="{C00903FD-3F64-49DC-94D4-A09B3BEE6872}"/>
                </a:ext>
              </a:extLst>
            </p:cNvPr>
            <p:cNvPicPr>
              <a:picLocks noChangeAspect="1"/>
            </p:cNvPicPr>
            <p:nvPr/>
          </p:nvPicPr>
          <p:blipFill>
            <a:blip r:embed="rId15"/>
            <a:stretch>
              <a:fillRect/>
            </a:stretch>
          </p:blipFill>
          <p:spPr>
            <a:xfrm>
              <a:off x="4290945" y="2218854"/>
              <a:ext cx="462348" cy="462348"/>
            </a:xfrm>
            <a:prstGeom prst="rect">
              <a:avLst/>
            </a:prstGeom>
          </p:spPr>
        </p:pic>
      </p:grpSp>
      <p:sp>
        <p:nvSpPr>
          <p:cNvPr id="2" name="Oval 1">
            <a:extLst>
              <a:ext uri="{FF2B5EF4-FFF2-40B4-BE49-F238E27FC236}">
                <a16:creationId xmlns:a16="http://schemas.microsoft.com/office/drawing/2014/main" id="{88063078-3802-ACFE-0489-2736426DD311}"/>
              </a:ext>
            </a:extLst>
          </p:cNvPr>
          <p:cNvSpPr/>
          <p:nvPr/>
        </p:nvSpPr>
        <p:spPr>
          <a:xfrm>
            <a:off x="1685440" y="2905418"/>
            <a:ext cx="2049316" cy="3014474"/>
          </a:xfrm>
          <a:custGeom>
            <a:avLst/>
            <a:gdLst>
              <a:gd name="connsiteX0" fmla="*/ 0 w 2049316"/>
              <a:gd name="connsiteY0" fmla="*/ 1507237 h 3014474"/>
              <a:gd name="connsiteX1" fmla="*/ 1024658 w 2049316"/>
              <a:gd name="connsiteY1" fmla="*/ 0 h 3014474"/>
              <a:gd name="connsiteX2" fmla="*/ 2049316 w 2049316"/>
              <a:gd name="connsiteY2" fmla="*/ 1507237 h 3014474"/>
              <a:gd name="connsiteX3" fmla="*/ 1024658 w 2049316"/>
              <a:gd name="connsiteY3" fmla="*/ 3014474 h 3014474"/>
              <a:gd name="connsiteX4" fmla="*/ 0 w 2049316"/>
              <a:gd name="connsiteY4" fmla="*/ 1507237 h 3014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316" h="3014474" extrusionOk="0">
                <a:moveTo>
                  <a:pt x="0" y="1507237"/>
                </a:moveTo>
                <a:cubicBezTo>
                  <a:pt x="-75168" y="628448"/>
                  <a:pt x="362034" y="36301"/>
                  <a:pt x="1024658" y="0"/>
                </a:cubicBezTo>
                <a:cubicBezTo>
                  <a:pt x="1667136" y="16121"/>
                  <a:pt x="1844460" y="681327"/>
                  <a:pt x="2049316" y="1507237"/>
                </a:cubicBezTo>
                <a:cubicBezTo>
                  <a:pt x="1936436" y="2449894"/>
                  <a:pt x="1578564" y="3080786"/>
                  <a:pt x="1024658" y="3014474"/>
                </a:cubicBezTo>
                <a:cubicBezTo>
                  <a:pt x="393414" y="2978724"/>
                  <a:pt x="95879" y="2385473"/>
                  <a:pt x="0" y="1507237"/>
                </a:cubicBezTo>
                <a:close/>
              </a:path>
            </a:pathLst>
          </a:custGeom>
          <a:noFill/>
          <a:ln w="31750" cap="flat" cmpd="sng" algn="ctr">
            <a:solidFill>
              <a:schemeClr val="accent6"/>
            </a:solidFill>
            <a:prstDash val="lgDash"/>
            <a:round/>
            <a:headEnd type="none" w="med" len="med"/>
            <a:tailEnd type="none" w="med" len="med"/>
            <a:extLst>
              <a:ext uri="{C807C97D-BFC1-408E-A445-0C87EB9F89A2}">
                <ask:lineSketchStyleProps xmlns:ask="http://schemas.microsoft.com/office/drawing/2018/sketchyshapes" sd="1219033472">
                  <a:prstGeom prst="ellipse">
                    <a:avLst/>
                  </a:prstGeom>
                  <ask:type>
                    <ask:lineSketchScribble/>
                  </ask:type>
                </ask:lineSketchStyleProps>
              </a:ext>
            </a:extLst>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3198902427"/>
      </p:ext>
    </p:extLst>
  </p:cSld>
  <p:clrMapOvr>
    <a:masterClrMapping/>
  </p:clrMapOvr>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E3707C-8CAB-4302-B7E1-D32E1543E05C}">
  <ds:schemaRefs>
    <ds:schemaRef ds:uri="http://schemas.microsoft.com/sharepoint/v3/contenttype/forms"/>
  </ds:schemaRefs>
</ds:datastoreItem>
</file>

<file path=customXml/itemProps2.xml><?xml version="1.0" encoding="utf-8"?>
<ds:datastoreItem xmlns:ds="http://schemas.openxmlformats.org/officeDocument/2006/customXml" ds:itemID="{3FDB7358-0BCB-4DEB-B717-C1D7CC555F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{610C7E66-F07C-43BA-BB69-B870390CD828}tf78544816_win32</Template>
  <TotalTime>3565</TotalTime>
  <Words>2969</Words>
  <Application>Microsoft Office PowerPoint</Application>
  <PresentationFormat>Widescreen</PresentationFormat>
  <Paragraphs>409</Paragraphs>
  <Slides>22</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Aptos</vt:lpstr>
      <vt:lpstr>Arial</vt:lpstr>
      <vt:lpstr>BBC Reith Qalam</vt:lpstr>
      <vt:lpstr>Calibri</vt:lpstr>
      <vt:lpstr>Courier New</vt:lpstr>
      <vt:lpstr>g_d0_f2</vt:lpstr>
      <vt:lpstr>Suisse Int'l Regular</vt:lpstr>
      <vt:lpstr>SuisseIntl-Medium-WebS ¶</vt:lpstr>
      <vt:lpstr>Times New Roman</vt:lpstr>
      <vt:lpstr>Tisa Offc Serif Pro</vt:lpstr>
      <vt:lpstr>Univers Light</vt:lpstr>
      <vt:lpstr>Wingdings</vt:lpstr>
      <vt:lpstr>Custom</vt:lpstr>
      <vt:lpstr>AI-Enabled Narrative Analytics  for Persian and Kurdish</vt:lpstr>
      <vt:lpstr>What is a Narrative?</vt:lpstr>
      <vt:lpstr>Narrative Analytics in NLP</vt:lpstr>
      <vt:lpstr>Leveraging Large Language Models (LLMs)</vt:lpstr>
      <vt:lpstr>AI and Low-Resource Languages</vt:lpstr>
      <vt:lpstr>System Overview</vt:lpstr>
      <vt:lpstr>Sample Analysis (Persian)       ChatGPT</vt:lpstr>
      <vt:lpstr>PowerPoint Presentation</vt:lpstr>
      <vt:lpstr>System Overview</vt:lpstr>
      <vt:lpstr>Prompting Techniques</vt:lpstr>
      <vt:lpstr>Prompts for Tuning</vt:lpstr>
      <vt:lpstr>Temporal Reasoning</vt:lpstr>
      <vt:lpstr>Evaluation (Persian)</vt:lpstr>
      <vt:lpstr>Evaluating Linguistic &amp; NLP Challenges </vt:lpstr>
      <vt:lpstr>Events</vt:lpstr>
      <vt:lpstr>Events (cont.)</vt:lpstr>
      <vt:lpstr>Implicit information</vt:lpstr>
      <vt:lpstr>Cultural &amp; Historical Knowledge or Bias</vt:lpstr>
      <vt:lpstr>Previous Work</vt:lpstr>
      <vt:lpstr>Comparison to LLM-Based Approach</vt:lpstr>
      <vt:lpstr>Summary</vt:lpstr>
      <vt:lpstr>Thank you مرسی  سوپاس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Karine Megerdoomian</dc:creator>
  <cp:lastModifiedBy>Karine Megerdoomian</cp:lastModifiedBy>
  <cp:revision>30</cp:revision>
  <dcterms:created xsi:type="dcterms:W3CDTF">2025-05-19T20:46:23Z</dcterms:created>
  <dcterms:modified xsi:type="dcterms:W3CDTF">2025-05-29T20:18:30Z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